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43" r:id="rId1"/>
  </p:sldMasterIdLst>
  <p:notesMasterIdLst>
    <p:notesMasterId r:id="rId27"/>
  </p:notesMasterIdLst>
  <p:handoutMasterIdLst>
    <p:handoutMasterId r:id="rId28"/>
  </p:handoutMasterIdLst>
  <p:sldIdLst>
    <p:sldId id="346" r:id="rId2"/>
    <p:sldId id="363" r:id="rId3"/>
    <p:sldId id="332" r:id="rId4"/>
    <p:sldId id="335" r:id="rId5"/>
    <p:sldId id="364" r:id="rId6"/>
    <p:sldId id="336" r:id="rId7"/>
    <p:sldId id="351" r:id="rId8"/>
    <p:sldId id="350" r:id="rId9"/>
    <p:sldId id="314" r:id="rId10"/>
    <p:sldId id="338" r:id="rId11"/>
    <p:sldId id="357" r:id="rId12"/>
    <p:sldId id="343" r:id="rId13"/>
    <p:sldId id="339" r:id="rId14"/>
    <p:sldId id="360" r:id="rId15"/>
    <p:sldId id="349" r:id="rId16"/>
    <p:sldId id="342" r:id="rId17"/>
    <p:sldId id="348" r:id="rId18"/>
    <p:sldId id="352" r:id="rId19"/>
    <p:sldId id="355" r:id="rId20"/>
    <p:sldId id="354" r:id="rId21"/>
    <p:sldId id="356" r:id="rId22"/>
    <p:sldId id="359" r:id="rId23"/>
    <p:sldId id="362" r:id="rId24"/>
    <p:sldId id="361" r:id="rId25"/>
    <p:sldId id="358" r:id="rId26"/>
  </p:sldIdLst>
  <p:sldSz cx="9144000" cy="6858000" type="screen4x3"/>
  <p:notesSz cx="7315200" cy="9601200"/>
  <p:defaultTextStyle>
    <a:defPPr>
      <a:defRPr lang="en-GB"/>
    </a:defPPr>
    <a:lvl1pPr algn="l" defTabSz="449263" rtl="0" eaLnBrk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1pPr>
    <a:lvl2pPr marL="457200" algn="l" defTabSz="449263" rtl="0" eaLnBrk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2pPr>
    <a:lvl3pPr marL="914400" algn="l" defTabSz="449263" rtl="0" eaLnBrk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3pPr>
    <a:lvl4pPr marL="1371600" algn="l" defTabSz="449263" rtl="0" eaLnBrk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4pPr>
    <a:lvl5pPr marL="1828800" algn="l" defTabSz="449263" rtl="0" eaLnBrk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40FE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94" autoAdjust="0"/>
    <p:restoredTop sz="86466" autoAdjust="0"/>
  </p:normalViewPr>
  <p:slideViewPr>
    <p:cSldViewPr>
      <p:cViewPr>
        <p:scale>
          <a:sx n="100" d="100"/>
          <a:sy n="100" d="100"/>
        </p:scale>
        <p:origin x="-972" y="210"/>
      </p:cViewPr>
      <p:guideLst>
        <p:guide orient="horz" pos="2160"/>
        <p:guide pos="2880"/>
      </p:guideLst>
    </p:cSldViewPr>
  </p:slideViewPr>
  <p:outlineViewPr>
    <p:cViewPr varScale="1"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760" y="-114"/>
      </p:cViewPr>
      <p:guideLst>
        <p:guide orient="horz" pos="3024"/>
        <p:guide pos="2304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953B2-D450-401D-A57F-D7707A7415FC}" type="datetimeFigureOut">
              <a:rPr lang="en-GB" smtClean="0"/>
              <a:pPr/>
              <a:t>30/04/2013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936B5-C6C5-4224-AA2C-A268CAD1B9B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30250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31521" y="4560570"/>
            <a:ext cx="5850467" cy="43188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MOCRAF Nov 15th &amp; 16th 2012 at Diamond Light Source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25F6-432C-4802-AD1C-4556C526C6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MOCRAF Nov 15th &amp; 16th 2012 at Diamond Light Source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25F6-432C-4802-AD1C-4556C526C6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MOCRAF Nov 15th &amp; 16th 2012 at Diamond Light Source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25F6-432C-4802-AD1C-4556C526C6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411760" y="6129300"/>
            <a:ext cx="4464496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MOCRAF Nov 15th &amp; 16th 2012 at Diamond Light Source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411760" y="6129300"/>
            <a:ext cx="4464496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MOCRAF Nov 15th &amp; 16th 2012 at Diamond Light Source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3F7FD-FC13-4C61-8E3F-C7138F418555}" type="datetimeFigureOut">
              <a:rPr lang="en-GB" smtClean="0"/>
              <a:pPr/>
              <a:t>30/04/2013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25F6-432C-4802-AD1C-4556C526C6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MOCRAF Nov 15th &amp; 16th 2012 at Diamond Light Source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25F6-432C-4802-AD1C-4556C526C6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MOCRAF Nov 15th &amp; 16th 2012 at Diamond Light Source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25F6-432C-4802-AD1C-4556C526C6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MOCRAF Nov 15th &amp; 16th 2012 at Diamond Light Source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25F6-432C-4802-AD1C-4556C526C6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3F7FD-FC13-4C61-8E3F-C7138F418555}" type="datetimeFigureOut">
              <a:rPr lang="en-GB" smtClean="0"/>
              <a:pPr/>
              <a:t>30/04/2013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 Decade of EPICS on Diamond</a:t>
            </a:r>
          </a:p>
          <a:p>
            <a:pPr>
              <a:defRPr/>
            </a:pPr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May 2013 EPICS Spring Meeting </a:t>
            </a:r>
            <a:endParaRPr lang="en-GB" smtClean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25F6-432C-4802-AD1C-4556C526C6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3F7FD-FC13-4C61-8E3F-C7138F418555}" type="datetimeFigureOut">
              <a:rPr lang="en-GB" smtClean="0"/>
              <a:pPr/>
              <a:t>30/04/2013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 Decade of EPICS on Diamond</a:t>
            </a:r>
          </a:p>
          <a:p>
            <a:pPr>
              <a:defRPr/>
            </a:pPr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May 2013 EPICS Spring Meeting </a:t>
            </a:r>
            <a:endParaRPr lang="en-GB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25F6-432C-4802-AD1C-4556C526C6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MOCRAF Nov 15th &amp; 16th 2012 at Diamond Light Source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25F6-432C-4802-AD1C-4556C526C6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MOCRAF Nov 15th &amp; 16th 2012 at Diamond Light Source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25F6-432C-4802-AD1C-4556C526C67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3F7FD-FC13-4C61-8E3F-C7138F418555}" type="datetimeFigureOut">
              <a:rPr lang="en-GB" smtClean="0"/>
              <a:pPr/>
              <a:t>30/04/2013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A Decade of EPICS on Diamond</a:t>
            </a:r>
          </a:p>
          <a:p>
            <a:pPr>
              <a:defRPr/>
            </a:pPr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May 2013 EPICS Spring Meeting </a:t>
            </a:r>
            <a:endParaRPr lang="en-GB" smtClean="0"/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F25F6-432C-4802-AD1C-4556C526C67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584575"/>
            <a:ext cx="8763000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44" r:id="rId1"/>
    <p:sldLayoutId id="2147484245" r:id="rId2"/>
    <p:sldLayoutId id="2147484246" r:id="rId3"/>
    <p:sldLayoutId id="2147484247" r:id="rId4"/>
    <p:sldLayoutId id="2147484248" r:id="rId5"/>
    <p:sldLayoutId id="2147484249" r:id="rId6"/>
    <p:sldLayoutId id="2147484250" r:id="rId7"/>
    <p:sldLayoutId id="2147484251" r:id="rId8"/>
    <p:sldLayoutId id="2147484252" r:id="rId9"/>
    <p:sldLayoutId id="2147484253" r:id="rId10"/>
    <p:sldLayoutId id="2147484254" r:id="rId11"/>
    <p:sldLayoutId id="2147484241" r:id="rId12"/>
    <p:sldLayoutId id="2147484242" r:id="rId13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18" Type="http://schemas.openxmlformats.org/officeDocument/2006/relationships/image" Target="../media/image44.jpeg"/><Relationship Id="rId26" Type="http://schemas.openxmlformats.org/officeDocument/2006/relationships/image" Target="../media/image52.jpeg"/><Relationship Id="rId3" Type="http://schemas.openxmlformats.org/officeDocument/2006/relationships/image" Target="../media/image29.jpeg"/><Relationship Id="rId21" Type="http://schemas.openxmlformats.org/officeDocument/2006/relationships/image" Target="../media/image47.jpeg"/><Relationship Id="rId34" Type="http://schemas.openxmlformats.org/officeDocument/2006/relationships/image" Target="../media/image60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17" Type="http://schemas.openxmlformats.org/officeDocument/2006/relationships/image" Target="../media/image43.jpeg"/><Relationship Id="rId25" Type="http://schemas.openxmlformats.org/officeDocument/2006/relationships/image" Target="../media/image51.jpeg"/><Relationship Id="rId33" Type="http://schemas.openxmlformats.org/officeDocument/2006/relationships/image" Target="../media/image59.jpeg"/><Relationship Id="rId2" Type="http://schemas.openxmlformats.org/officeDocument/2006/relationships/image" Target="../media/image28.png"/><Relationship Id="rId16" Type="http://schemas.openxmlformats.org/officeDocument/2006/relationships/image" Target="../media/image42.jpeg"/><Relationship Id="rId20" Type="http://schemas.openxmlformats.org/officeDocument/2006/relationships/image" Target="../media/image46.jpeg"/><Relationship Id="rId29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24" Type="http://schemas.openxmlformats.org/officeDocument/2006/relationships/image" Target="../media/image50.jpeg"/><Relationship Id="rId32" Type="http://schemas.openxmlformats.org/officeDocument/2006/relationships/image" Target="../media/image58.jpeg"/><Relationship Id="rId37" Type="http://schemas.openxmlformats.org/officeDocument/2006/relationships/image" Target="../media/image63.jpeg"/><Relationship Id="rId5" Type="http://schemas.openxmlformats.org/officeDocument/2006/relationships/image" Target="../media/image31.jpeg"/><Relationship Id="rId15" Type="http://schemas.openxmlformats.org/officeDocument/2006/relationships/image" Target="../media/image41.jpeg"/><Relationship Id="rId23" Type="http://schemas.openxmlformats.org/officeDocument/2006/relationships/image" Target="../media/image49.jpeg"/><Relationship Id="rId28" Type="http://schemas.openxmlformats.org/officeDocument/2006/relationships/image" Target="../media/image54.jpeg"/><Relationship Id="rId36" Type="http://schemas.openxmlformats.org/officeDocument/2006/relationships/image" Target="../media/image62.jpeg"/><Relationship Id="rId10" Type="http://schemas.openxmlformats.org/officeDocument/2006/relationships/image" Target="../media/image36.jpeg"/><Relationship Id="rId19" Type="http://schemas.openxmlformats.org/officeDocument/2006/relationships/image" Target="../media/image45.jpeg"/><Relationship Id="rId31" Type="http://schemas.openxmlformats.org/officeDocument/2006/relationships/image" Target="../media/image57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Relationship Id="rId22" Type="http://schemas.openxmlformats.org/officeDocument/2006/relationships/image" Target="../media/image48.jpeg"/><Relationship Id="rId27" Type="http://schemas.openxmlformats.org/officeDocument/2006/relationships/image" Target="../media/image53.jpeg"/><Relationship Id="rId30" Type="http://schemas.openxmlformats.org/officeDocument/2006/relationships/image" Target="../media/image56.jpeg"/><Relationship Id="rId35" Type="http://schemas.openxmlformats.org/officeDocument/2006/relationships/image" Target="../media/image6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3" y="2141500"/>
            <a:ext cx="7772400" cy="1470025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5843" y="3897275"/>
            <a:ext cx="6400800" cy="1752600"/>
          </a:xfrm>
        </p:spPr>
        <p:txBody>
          <a:bodyPr/>
          <a:lstStyle/>
          <a:p>
            <a:endParaRPr lang="en-GB"/>
          </a:p>
        </p:txBody>
      </p:sp>
      <p:pic>
        <p:nvPicPr>
          <p:cNvPr id="5" name="Picture 2" descr="05EC4052DLSdus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6532" y="1520788"/>
            <a:ext cx="9605963" cy="3836987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77193" y="199988"/>
            <a:ext cx="84201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Diamond Light Source</a:t>
            </a: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187624" y="4257092"/>
            <a:ext cx="6934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Mark Heron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Head of Controls Group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83668" y="5733256"/>
            <a:ext cx="5952079" cy="5601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A Decade of EPICS on Diamond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Diamond 2003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4" descr="IMG_0746"/>
          <p:cNvPicPr>
            <a:picLocks noChangeAspect="1" noChangeArrowheads="1"/>
          </p:cNvPicPr>
          <p:nvPr/>
        </p:nvPicPr>
        <p:blipFill>
          <a:blip r:embed="rId2" cstate="print"/>
          <a:srcRect t="11594" b="25497"/>
          <a:stretch>
            <a:fillRect/>
          </a:stretch>
        </p:blipFill>
        <p:spPr bwMode="auto">
          <a:xfrm>
            <a:off x="0" y="836712"/>
            <a:ext cx="9779516" cy="60212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Original Control System Architecture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4186808" cy="521744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Linux RH 9.0/EL3 </a:t>
            </a:r>
          </a:p>
          <a:p>
            <a:r>
              <a:rPr lang="en-GB" dirty="0" smtClean="0"/>
              <a:t>EPICS 3.13.9</a:t>
            </a:r>
          </a:p>
          <a:p>
            <a:r>
              <a:rPr lang="en-GB" dirty="0" smtClean="0"/>
              <a:t>VME and MVME5500 </a:t>
            </a:r>
          </a:p>
          <a:p>
            <a:r>
              <a:rPr lang="en-GB" dirty="0" smtClean="0"/>
              <a:t>IP modules for most IO</a:t>
            </a:r>
          </a:p>
          <a:p>
            <a:r>
              <a:rPr lang="en-GB" dirty="0" smtClean="0"/>
              <a:t>Very conservative</a:t>
            </a:r>
          </a:p>
          <a:p>
            <a:pPr lvl="1"/>
            <a:r>
              <a:rPr lang="en-GB" dirty="0" smtClean="0"/>
              <a:t>Reused proven solutions</a:t>
            </a:r>
          </a:p>
          <a:p>
            <a:r>
              <a:rPr lang="en-GB" dirty="0" smtClean="0"/>
              <a:t>Developed and deployed 260 IOCs and ~300k PVs in 3 years</a:t>
            </a:r>
          </a:p>
          <a:p>
            <a:pPr lvl="1"/>
            <a:r>
              <a:rPr lang="en-GB" dirty="0" smtClean="0"/>
              <a:t>It just worked !!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45005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A Decade of EPICS on Diamond 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EPICS Collaboration Meeting 1</a:t>
            </a:r>
            <a:r>
              <a:rPr lang="en-US" sz="1600" b="1" baseline="30000" dirty="0" smtClean="0">
                <a:solidFill>
                  <a:schemeClr val="tx1"/>
                </a:solidFill>
              </a:rPr>
              <a:t>st</a:t>
            </a:r>
            <a:r>
              <a:rPr lang="en-US" sz="1600" b="1" dirty="0" smtClean="0">
                <a:solidFill>
                  <a:schemeClr val="tx1"/>
                </a:solidFill>
              </a:rPr>
              <a:t> – 3</a:t>
            </a:r>
            <a:r>
              <a:rPr lang="en-US" sz="1600" b="1" baseline="30000" dirty="0" smtClean="0">
                <a:solidFill>
                  <a:schemeClr val="tx1"/>
                </a:solidFill>
              </a:rPr>
              <a:t>rd</a:t>
            </a:r>
            <a:r>
              <a:rPr lang="en-US" sz="1600" b="1" dirty="0" smtClean="0">
                <a:solidFill>
                  <a:schemeClr val="tx1"/>
                </a:solidFill>
              </a:rPr>
              <a:t> May 2013</a:t>
            </a:r>
            <a:endParaRPr lang="en-GB" sz="1600" b="1" dirty="0">
              <a:solidFill>
                <a:schemeClr val="tx1"/>
              </a:solidFill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1980" y="1052736"/>
            <a:ext cx="4596358" cy="487404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Support From Industry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0" dirty="0" smtClean="0"/>
              <a:t>Key to managing peak workload</a:t>
            </a:r>
          </a:p>
          <a:p>
            <a:r>
              <a:rPr lang="en-GB" b="0" dirty="0" smtClean="0"/>
              <a:t>Turnkey systems with EPICS</a:t>
            </a:r>
          </a:p>
          <a:p>
            <a:pPr lvl="1"/>
            <a:r>
              <a:rPr lang="en-GB" b="0" dirty="0" smtClean="0"/>
              <a:t>Linac, RF Amplifiers, RF cavities, Girder alignment, </a:t>
            </a:r>
            <a:r>
              <a:rPr lang="en-GB" b="0" dirty="0" err="1" smtClean="0"/>
              <a:t>Monochromators</a:t>
            </a:r>
            <a:r>
              <a:rPr lang="en-GB" b="0" dirty="0" smtClean="0"/>
              <a:t>, Beamline optics</a:t>
            </a:r>
          </a:p>
          <a:p>
            <a:r>
              <a:rPr lang="en-GB" b="0" dirty="0" smtClean="0"/>
              <a:t>Today you can buy black boxes with EPICS </a:t>
            </a:r>
          </a:p>
          <a:p>
            <a:pPr lvl="1"/>
            <a:r>
              <a:rPr lang="en-GB" b="0" dirty="0" err="1" smtClean="0"/>
              <a:t>Libera</a:t>
            </a:r>
            <a:r>
              <a:rPr lang="en-GB" b="0" dirty="0" smtClean="0"/>
              <a:t> BPM, Motor controllers, </a:t>
            </a:r>
            <a:r>
              <a:rPr lang="en-GB" b="0" dirty="0" err="1" smtClean="0"/>
              <a:t>Cryocoolers</a:t>
            </a:r>
            <a:r>
              <a:rPr lang="en-GB" b="0" dirty="0" smtClean="0"/>
              <a:t> ......</a:t>
            </a:r>
          </a:p>
          <a:p>
            <a:r>
              <a:rPr lang="en-GB" b="0" dirty="0" smtClean="0"/>
              <a:t>Technical support available commercially</a:t>
            </a:r>
          </a:p>
          <a:p>
            <a:pPr lvl="1"/>
            <a:r>
              <a:rPr lang="en-GB" b="0" dirty="0" smtClean="0"/>
              <a:t>Commissioning and development effort</a:t>
            </a:r>
          </a:p>
          <a:p>
            <a:pPr lvl="1"/>
            <a:r>
              <a:rPr lang="en-GB" dirty="0" smtClean="0"/>
              <a:t>EPICS consultants</a:t>
            </a:r>
            <a:endParaRPr lang="en-GB" b="0" dirty="0" smtClean="0"/>
          </a:p>
          <a:p>
            <a:pPr lvl="1"/>
            <a:r>
              <a:rPr lang="en-GB" b="0" dirty="0" smtClean="0"/>
              <a:t>Examples include </a:t>
            </a:r>
            <a:r>
              <a:rPr lang="en-GB" b="0" dirty="0" err="1" smtClean="0"/>
              <a:t>Hytec</a:t>
            </a:r>
            <a:r>
              <a:rPr lang="en-GB" b="0" dirty="0" smtClean="0"/>
              <a:t> Electronics, Observatory Science, </a:t>
            </a:r>
            <a:r>
              <a:rPr lang="en-GB" b="0" dirty="0" err="1" smtClean="0"/>
              <a:t>CosyLab</a:t>
            </a:r>
            <a:r>
              <a:rPr lang="en-GB" b="0" dirty="0" smtClean="0"/>
              <a:t>, </a:t>
            </a:r>
            <a:r>
              <a:rPr lang="en-GB" b="0" dirty="0" err="1" smtClean="0"/>
              <a:t>Tessella</a:t>
            </a:r>
            <a:r>
              <a:rPr lang="en-GB" dirty="0" smtClean="0"/>
              <a:t>, </a:t>
            </a:r>
            <a:r>
              <a:rPr lang="en-GB" dirty="0" err="1" smtClean="0"/>
              <a:t>Dsoft</a:t>
            </a:r>
            <a:r>
              <a:rPr lang="en-GB" dirty="0" smtClean="0"/>
              <a:t>,</a:t>
            </a:r>
            <a:endParaRPr lang="en-GB" b="0" dirty="0" smtClean="0"/>
          </a:p>
          <a:p>
            <a:r>
              <a:rPr lang="en-GB" b="0" dirty="0" smtClean="0"/>
              <a:t>Measure of maturity of EPICS</a:t>
            </a:r>
          </a:p>
          <a:p>
            <a:pPr>
              <a:buNone/>
            </a:pPr>
            <a:endParaRPr lang="en-GB" dirty="0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03748" y="6309320"/>
            <a:ext cx="45005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A Decade of EPICS on Diamond 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EPICS Collaboration Meeting 1</a:t>
            </a:r>
            <a:r>
              <a:rPr lang="en-US" sz="1600" b="1" baseline="30000" dirty="0" smtClean="0">
                <a:solidFill>
                  <a:schemeClr val="tx1"/>
                </a:solidFill>
              </a:rPr>
              <a:t>st</a:t>
            </a:r>
            <a:r>
              <a:rPr lang="en-US" sz="1600" b="1" dirty="0" smtClean="0">
                <a:solidFill>
                  <a:schemeClr val="tx1"/>
                </a:solidFill>
              </a:rPr>
              <a:t> – 3</a:t>
            </a:r>
            <a:r>
              <a:rPr lang="en-US" sz="1600" b="1" baseline="30000" dirty="0" smtClean="0">
                <a:solidFill>
                  <a:schemeClr val="tx1"/>
                </a:solidFill>
              </a:rPr>
              <a:t>rd</a:t>
            </a:r>
            <a:r>
              <a:rPr lang="en-US" sz="1600" b="1" dirty="0" smtClean="0">
                <a:solidFill>
                  <a:schemeClr val="tx1"/>
                </a:solidFill>
              </a:rPr>
              <a:t> May 2013</a:t>
            </a:r>
            <a:endParaRPr lang="en-GB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lvl="0"/>
            <a:r>
              <a:rPr lang="en-GB" b="1" dirty="0" smtClean="0"/>
              <a:t>3.14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4608512" cy="5292588"/>
          </a:xfrm>
        </p:spPr>
        <p:txBody>
          <a:bodyPr>
            <a:no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Gave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VxWork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independence</a:t>
            </a:r>
          </a:p>
          <a:p>
            <a:pPr lvl="1"/>
            <a:r>
              <a:rPr lang="en-GB" sz="1800" dirty="0" smtClean="0">
                <a:latin typeface="Arial" pitchFamily="34" charset="0"/>
                <a:cs typeface="Arial" pitchFamily="34" charset="0"/>
              </a:rPr>
              <a:t>Removed the $10k entry barrier</a:t>
            </a:r>
          </a:p>
          <a:p>
            <a:pPr lvl="1"/>
            <a:r>
              <a:rPr lang="en-GB" sz="1800" dirty="0" smtClean="0">
                <a:latin typeface="Arial" pitchFamily="34" charset="0"/>
                <a:cs typeface="Arial" pitchFamily="34" charset="0"/>
              </a:rPr>
              <a:t>Opened up EPICS to smaller projects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Marty tried to convince me to take 3.14.1 for the Diamond machine </a:t>
            </a:r>
          </a:p>
          <a:p>
            <a:pPr lvl="1"/>
            <a:r>
              <a:rPr lang="en-GB" sz="1800" dirty="0" smtClean="0">
                <a:latin typeface="Arial" pitchFamily="34" charset="0"/>
                <a:cs typeface="Arial" pitchFamily="34" charset="0"/>
              </a:rPr>
              <a:t>I felt there wasn't time. 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Michael Abbott  used 3.14.6 for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Libera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BPMs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Nick Rees used 3.14.7 for Diamond beamlines  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Migrated all controls to 3.14.8.2  from 2009 and then to 3.14.11</a:t>
            </a:r>
          </a:p>
        </p:txBody>
      </p:sp>
      <p:pic>
        <p:nvPicPr>
          <p:cNvPr id="4" name="Picture 4" descr="pic-libera-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9950" y="1016732"/>
            <a:ext cx="4464050" cy="1601787"/>
          </a:xfrm>
          <a:prstGeom prst="rect">
            <a:avLst/>
          </a:prstGeom>
          <a:noFill/>
        </p:spPr>
      </p:pic>
      <p:pic>
        <p:nvPicPr>
          <p:cNvPr id="5" name="Picture 9" descr="P10107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2020" y="2780928"/>
            <a:ext cx="4217939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309320"/>
            <a:ext cx="45005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A Decade of EPICS on Diamond 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EPICS Collaboration Meeting 1</a:t>
            </a:r>
            <a:r>
              <a:rPr lang="en-US" sz="1600" b="1" baseline="30000" dirty="0" smtClean="0">
                <a:solidFill>
                  <a:schemeClr val="tx1"/>
                </a:solidFill>
              </a:rPr>
              <a:t>st</a:t>
            </a:r>
            <a:r>
              <a:rPr lang="en-US" sz="1600" b="1" dirty="0" smtClean="0">
                <a:solidFill>
                  <a:schemeClr val="tx1"/>
                </a:solidFill>
              </a:rPr>
              <a:t> – 3</a:t>
            </a:r>
            <a:r>
              <a:rPr lang="en-US" sz="1600" b="1" baseline="30000" dirty="0" smtClean="0">
                <a:solidFill>
                  <a:schemeClr val="tx1"/>
                </a:solidFill>
              </a:rPr>
              <a:t>rd</a:t>
            </a:r>
            <a:r>
              <a:rPr lang="en-US" sz="1600" b="1" dirty="0" smtClean="0">
                <a:solidFill>
                  <a:schemeClr val="tx1"/>
                </a:solidFill>
              </a:rPr>
              <a:t> May 2013</a:t>
            </a:r>
            <a:endParaRPr lang="en-GB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 txBox="1">
            <a:spLocks/>
          </p:cNvSpPr>
          <p:nvPr/>
        </p:nvSpPr>
        <p:spPr>
          <a:xfrm>
            <a:off x="2303748" y="6309320"/>
            <a:ext cx="4500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449263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Lucida Sans Unicode" pitchFamily="34" charset="0"/>
              </a:rPr>
              <a:t>A Decade of EPICS on Diamond </a:t>
            </a:r>
          </a:p>
          <a:p>
            <a:pPr marL="0" marR="0" lvl="0" indent="0" algn="ctr" defTabSz="449263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Lucida Sans Unicode" pitchFamily="34" charset="0"/>
              </a:rPr>
              <a:t>EPICS Collaboration Meeting 1</a:t>
            </a:r>
            <a:r>
              <a:rPr kumimoji="0" lang="en-US" sz="16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Lucida Sans Unicode" pitchFamily="34" charset="0"/>
              </a:rPr>
              <a:t>st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Lucida Sans Unicode" pitchFamily="34" charset="0"/>
              </a:rPr>
              <a:t> – 3</a:t>
            </a:r>
            <a:r>
              <a:rPr kumimoji="0" lang="en-US" sz="16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Lucida Sans Unicode" pitchFamily="34" charset="0"/>
              </a:rPr>
              <a:t>rd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Lucida Sans Unicode" pitchFamily="34" charset="0"/>
              </a:rPr>
              <a:t> May 2013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Lucida Sans Unicod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Serial Device/Protocol Support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4284476" cy="5217443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In 2001 </a:t>
            </a:r>
          </a:p>
          <a:p>
            <a:pPr lvl="1"/>
            <a:r>
              <a:rPr lang="en-GB" sz="2000" dirty="0" smtClean="0">
                <a:latin typeface="Arial" pitchFamily="34" charset="0"/>
                <a:cs typeface="Arial" pitchFamily="34" charset="0"/>
              </a:rPr>
              <a:t>“Diamond Control Systems needed to support 2116 serial devices”</a:t>
            </a:r>
          </a:p>
          <a:p>
            <a:pPr lvl="1"/>
            <a:r>
              <a:rPr lang="en-GB" sz="2000" dirty="0" smtClean="0">
                <a:latin typeface="Arial" pitchFamily="34" charset="0"/>
                <a:cs typeface="Arial" pitchFamily="34" charset="0"/>
              </a:rPr>
              <a:t>Sharp intake of breath 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Made we us think about this evaluate options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Selected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Streamdevice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GB" sz="2000" dirty="0" smtClean="0">
                <a:latin typeface="Arial" pitchFamily="34" charset="0"/>
                <a:cs typeface="Arial" pitchFamily="34" charset="0"/>
              </a:rPr>
              <a:t>Removed need for hard coding protocols</a:t>
            </a:r>
          </a:p>
          <a:p>
            <a:pPr lvl="1"/>
            <a:r>
              <a:rPr lang="en-GB" sz="2000" dirty="0" smtClean="0">
                <a:latin typeface="Arial" pitchFamily="34" charset="0"/>
                <a:cs typeface="Arial" pitchFamily="34" charset="0"/>
              </a:rPr>
              <a:t>Separation of the definition of protocol from EPICS record</a:t>
            </a:r>
          </a:p>
          <a:p>
            <a:pPr lvl="1"/>
            <a:r>
              <a:rPr lang="en-GB" sz="2000" dirty="0" smtClean="0">
                <a:latin typeface="Arial" pitchFamily="34" charset="0"/>
                <a:cs typeface="Arial" pitchFamily="34" charset="0"/>
              </a:rPr>
              <a:t>Worked very well</a:t>
            </a:r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4028" y="908720"/>
            <a:ext cx="3971755" cy="3052601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824028" y="4077072"/>
            <a:ext cx="3960440" cy="25218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b="1" dirty="0" smtClean="0">
              <a:solidFill>
                <a:schemeClr val="tx1"/>
              </a:solidFill>
              <a:latin typeface="CourierPS" pitchFamily="49" charset="0"/>
            </a:endParaRPr>
          </a:p>
          <a:p>
            <a:r>
              <a:rPr lang="en-US" sz="1400" b="1" dirty="0" smtClean="0">
                <a:solidFill>
                  <a:schemeClr val="tx1"/>
                </a:solidFill>
                <a:latin typeface="CourierPS" pitchFamily="49" charset="0"/>
              </a:rPr>
              <a:t># Frequency is a float </a:t>
            </a:r>
          </a:p>
          <a:p>
            <a:r>
              <a:rPr lang="en-US" sz="1400" b="1" dirty="0" smtClean="0">
                <a:solidFill>
                  <a:schemeClr val="tx1"/>
                </a:solidFill>
                <a:latin typeface="CourierPS" pitchFamily="49" charset="0"/>
              </a:rPr>
              <a:t># use </a:t>
            </a:r>
            <a:r>
              <a:rPr lang="en-US" sz="1400" b="1" dirty="0" err="1" smtClean="0">
                <a:solidFill>
                  <a:schemeClr val="tx1"/>
                </a:solidFill>
                <a:latin typeface="CourierPS" pitchFamily="49" charset="0"/>
              </a:rPr>
              <a:t>ai</a:t>
            </a:r>
            <a:r>
              <a:rPr lang="en-US" sz="1400" b="1" dirty="0" smtClean="0">
                <a:solidFill>
                  <a:schemeClr val="tx1"/>
                </a:solidFill>
                <a:latin typeface="CourierPS" pitchFamily="49" charset="0"/>
              </a:rPr>
              <a:t> and </a:t>
            </a:r>
            <a:r>
              <a:rPr lang="en-US" sz="1400" b="1" dirty="0" err="1" smtClean="0">
                <a:solidFill>
                  <a:schemeClr val="tx1"/>
                </a:solidFill>
                <a:latin typeface="CourierPS" pitchFamily="49" charset="0"/>
              </a:rPr>
              <a:t>ao</a:t>
            </a:r>
            <a:r>
              <a:rPr lang="en-US" sz="1400" b="1" dirty="0" smtClean="0">
                <a:solidFill>
                  <a:schemeClr val="tx1"/>
                </a:solidFill>
                <a:latin typeface="CourierPS" pitchFamily="49" charset="0"/>
              </a:rPr>
              <a:t> records </a:t>
            </a:r>
          </a:p>
          <a:p>
            <a:endParaRPr lang="en-US" sz="1400" b="1" dirty="0" smtClean="0">
              <a:solidFill>
                <a:schemeClr val="tx1"/>
              </a:solidFill>
              <a:latin typeface="CourierPS" pitchFamily="49" charset="0"/>
            </a:endParaRPr>
          </a:p>
          <a:p>
            <a:r>
              <a:rPr lang="en-US" sz="1400" b="1" dirty="0" err="1" smtClean="0">
                <a:solidFill>
                  <a:schemeClr val="tx1"/>
                </a:solidFill>
                <a:latin typeface="CourierPS" pitchFamily="49" charset="0"/>
              </a:rPr>
              <a:t>getFrequency</a:t>
            </a:r>
            <a:r>
              <a:rPr lang="en-US" sz="1400" b="1" dirty="0" smtClean="0">
                <a:solidFill>
                  <a:schemeClr val="tx1"/>
                </a:solidFill>
                <a:latin typeface="CourierPS" pitchFamily="49" charset="0"/>
              </a:rPr>
              <a:t> { </a:t>
            </a:r>
          </a:p>
          <a:p>
            <a:r>
              <a:rPr lang="en-US" sz="1400" b="1" dirty="0" smtClean="0">
                <a:solidFill>
                  <a:schemeClr val="tx1"/>
                </a:solidFill>
                <a:latin typeface="CourierPS" pitchFamily="49" charset="0"/>
              </a:rPr>
              <a:t>	out "FREQ?"; in "%f"; </a:t>
            </a:r>
          </a:p>
          <a:p>
            <a:r>
              <a:rPr lang="en-US" sz="1400" b="1" dirty="0" smtClean="0">
                <a:solidFill>
                  <a:schemeClr val="tx1"/>
                </a:solidFill>
                <a:latin typeface="CourierPS" pitchFamily="49" charset="0"/>
              </a:rPr>
              <a:t>}</a:t>
            </a:r>
          </a:p>
          <a:p>
            <a:r>
              <a:rPr lang="en-US" sz="1400" b="1" dirty="0" smtClean="0">
                <a:solidFill>
                  <a:schemeClr val="tx1"/>
                </a:solidFill>
                <a:latin typeface="CourierPS" pitchFamily="49" charset="0"/>
              </a:rPr>
              <a:t> </a:t>
            </a:r>
          </a:p>
          <a:p>
            <a:r>
              <a:rPr lang="en-US" sz="1400" b="1" dirty="0" err="1" smtClean="0">
                <a:solidFill>
                  <a:schemeClr val="tx1"/>
                </a:solidFill>
                <a:latin typeface="CourierPS" pitchFamily="49" charset="0"/>
              </a:rPr>
              <a:t>setFrequency</a:t>
            </a:r>
            <a:r>
              <a:rPr lang="en-US" sz="1400" b="1" dirty="0" smtClean="0">
                <a:solidFill>
                  <a:schemeClr val="tx1"/>
                </a:solidFill>
                <a:latin typeface="CourierPS" pitchFamily="49" charset="0"/>
              </a:rPr>
              <a:t> { </a:t>
            </a:r>
          </a:p>
          <a:p>
            <a:r>
              <a:rPr lang="en-US" sz="1400" b="1" dirty="0" smtClean="0">
                <a:solidFill>
                  <a:schemeClr val="tx1"/>
                </a:solidFill>
                <a:latin typeface="CourierPS" pitchFamily="49" charset="0"/>
              </a:rPr>
              <a:t>	out "FREQ %f"; </a:t>
            </a:r>
          </a:p>
          <a:p>
            <a:r>
              <a:rPr lang="en-US" sz="1400" b="1" dirty="0" smtClean="0">
                <a:solidFill>
                  <a:schemeClr val="tx1"/>
                </a:solidFill>
                <a:latin typeface="CourierPS" pitchFamily="49" charset="0"/>
              </a:rPr>
              <a:t>	@init { </a:t>
            </a:r>
            <a:r>
              <a:rPr lang="en-US" sz="1400" b="1" dirty="0" err="1" smtClean="0">
                <a:solidFill>
                  <a:schemeClr val="tx1"/>
                </a:solidFill>
                <a:latin typeface="CourierPS" pitchFamily="49" charset="0"/>
              </a:rPr>
              <a:t>getFrequency</a:t>
            </a:r>
            <a:r>
              <a:rPr lang="en-US" sz="1400" b="1" dirty="0" smtClean="0">
                <a:solidFill>
                  <a:schemeClr val="tx1"/>
                </a:solidFill>
                <a:latin typeface="CourierPS" pitchFamily="49" charset="0"/>
              </a:rPr>
              <a:t>; } </a:t>
            </a:r>
          </a:p>
          <a:p>
            <a:r>
              <a:rPr lang="en-US" sz="1400" b="1" dirty="0" smtClean="0">
                <a:solidFill>
                  <a:schemeClr val="tx1"/>
                </a:solidFill>
                <a:latin typeface="CourierPS" pitchFamily="49" charset="0"/>
              </a:rPr>
              <a:t>} </a:t>
            </a:r>
            <a:endParaRPr lang="en-GB" sz="1400" b="1" dirty="0">
              <a:solidFill>
                <a:schemeClr val="tx1"/>
              </a:solidFill>
              <a:latin typeface="CourierP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 smtClean="0"/>
              <a:t>Asyn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4078796" cy="5217443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 smtClean="0"/>
              <a:t>2003 Spring EPICS meeting Marty was soliciting interest in an asynchronous IO subsystem for IOCs</a:t>
            </a:r>
          </a:p>
          <a:p>
            <a:r>
              <a:rPr lang="en-GB" sz="2800" dirty="0" err="1" smtClean="0"/>
              <a:t>Asyn</a:t>
            </a:r>
            <a:r>
              <a:rPr lang="en-GB" sz="2800" dirty="0" smtClean="0"/>
              <a:t> R1-0alpha2  released 2004</a:t>
            </a:r>
          </a:p>
          <a:p>
            <a:r>
              <a:rPr lang="en-GB" sz="2800" dirty="0" smtClean="0"/>
              <a:t>Enabled the move away from bus based IO</a:t>
            </a:r>
          </a:p>
          <a:p>
            <a:r>
              <a:rPr lang="en-GB" sz="2800" dirty="0" smtClean="0"/>
              <a:t>Abstraction of the hardware interface</a:t>
            </a:r>
          </a:p>
          <a:p>
            <a:r>
              <a:rPr lang="en-GB" sz="2800" dirty="0" smtClean="0"/>
              <a:t>Simplified Device development</a:t>
            </a:r>
          </a:p>
          <a:p>
            <a:endParaRPr lang="en-GB" dirty="0"/>
          </a:p>
        </p:txBody>
      </p:sp>
      <p:sp>
        <p:nvSpPr>
          <p:cNvPr id="25" name="Rectangle 24"/>
          <p:cNvSpPr/>
          <p:nvPr/>
        </p:nvSpPr>
        <p:spPr bwMode="auto">
          <a:xfrm>
            <a:off x="4572000" y="872716"/>
            <a:ext cx="4392488" cy="53645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727400" y="944724"/>
            <a:ext cx="4047631" cy="5220580"/>
            <a:chOff x="428625" y="765175"/>
            <a:chExt cx="6164263" cy="5976337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508000" y="765175"/>
              <a:ext cx="2965450" cy="504825"/>
            </a:xfrm>
            <a:prstGeom prst="ellipse">
              <a:avLst/>
            </a:prstGeom>
            <a:solidFill>
              <a:srgbClr val="993300">
                <a:alpha val="3200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GB" sz="1400" dirty="0">
                  <a:solidFill>
                    <a:schemeClr val="tx1"/>
                  </a:solidFill>
                </a:rPr>
                <a:t>Motor Record 1</a:t>
              </a: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3627438" y="765175"/>
              <a:ext cx="2965450" cy="576263"/>
            </a:xfrm>
            <a:prstGeom prst="ellipse">
              <a:avLst/>
            </a:prstGeom>
            <a:solidFill>
              <a:srgbClr val="993300">
                <a:alpha val="3200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2066925" y="3284538"/>
              <a:ext cx="2965450" cy="504825"/>
            </a:xfrm>
            <a:prstGeom prst="ellipse">
              <a:avLst/>
            </a:prstGeom>
            <a:solidFill>
              <a:srgbClr val="FF9900">
                <a:alpha val="3200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GB" sz="1200" dirty="0" err="1">
                  <a:solidFill>
                    <a:schemeClr val="tx1"/>
                  </a:solidFill>
                </a:rPr>
                <a:t>drvMotorAsyn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428625" y="1700213"/>
              <a:ext cx="2965450" cy="504825"/>
            </a:xfrm>
            <a:prstGeom prst="ellipse">
              <a:avLst/>
            </a:prstGeom>
            <a:solidFill>
              <a:srgbClr val="FF6600">
                <a:alpha val="3200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GB" sz="1400" dirty="0" err="1">
                  <a:solidFill>
                    <a:schemeClr val="tx1"/>
                  </a:solidFill>
                </a:rPr>
                <a:t>devMotorAsyn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3627438" y="1700213"/>
              <a:ext cx="2965450" cy="504825"/>
            </a:xfrm>
            <a:prstGeom prst="ellipse">
              <a:avLst/>
            </a:prstGeom>
            <a:solidFill>
              <a:srgbClr val="FF6600">
                <a:alpha val="3200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GB" sz="1400" dirty="0">
                  <a:solidFill>
                    <a:schemeClr val="tx1"/>
                  </a:solidFill>
                </a:rPr>
                <a:t>devAsynFloat64</a:t>
              </a:r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1520825" y="2420938"/>
              <a:ext cx="3900488" cy="50323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394075" y="2420938"/>
              <a:ext cx="1984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2846388" y="2492375"/>
              <a:ext cx="1382244" cy="390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GB" sz="1400" dirty="0" err="1">
                  <a:solidFill>
                    <a:schemeClr val="tx1"/>
                  </a:solidFill>
                </a:rPr>
                <a:t>Asyn</a:t>
              </a:r>
              <a:r>
                <a:rPr lang="en-GB" sz="1400" dirty="0">
                  <a:solidFill>
                    <a:schemeClr val="tx1"/>
                  </a:solidFill>
                </a:rPr>
                <a:t> Port</a:t>
              </a:r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2111068" y="3964968"/>
              <a:ext cx="2965450" cy="504826"/>
            </a:xfrm>
            <a:prstGeom prst="ellipse">
              <a:avLst/>
            </a:prstGeom>
            <a:solidFill>
              <a:srgbClr val="FFCC00">
                <a:alpha val="3200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GB" sz="1400" dirty="0" err="1">
                  <a:solidFill>
                    <a:schemeClr val="tx1"/>
                  </a:solidFill>
                </a:rPr>
                <a:t>pmacAsynMotor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6"/>
            <p:cNvSpPr>
              <a:spLocks noChangeArrowheads="1"/>
            </p:cNvSpPr>
            <p:nvPr/>
          </p:nvSpPr>
          <p:spPr bwMode="auto">
            <a:xfrm>
              <a:off x="1130300" y="5084763"/>
              <a:ext cx="5070475" cy="504825"/>
            </a:xfrm>
            <a:prstGeom prst="ellipse">
              <a:avLst/>
            </a:prstGeom>
            <a:solidFill>
              <a:srgbClr val="FFCC99">
                <a:alpha val="3200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GB" sz="1200" dirty="0" err="1">
                  <a:solidFill>
                    <a:schemeClr val="tx1"/>
                  </a:solidFill>
                </a:rPr>
                <a:t>pmacAsynIPPort</a:t>
              </a:r>
              <a:r>
                <a:rPr lang="en-GB" sz="1200" dirty="0">
                  <a:solidFill>
                    <a:schemeClr val="tx1"/>
                  </a:solidFill>
                </a:rPr>
                <a:t> (interpose - optional)</a:t>
              </a:r>
            </a:p>
          </p:txBody>
        </p:sp>
        <p:sp>
          <p:nvSpPr>
            <p:cNvPr id="15" name="Oval 17"/>
            <p:cNvSpPr>
              <a:spLocks noChangeArrowheads="1"/>
            </p:cNvSpPr>
            <p:nvPr/>
          </p:nvSpPr>
          <p:spPr bwMode="auto">
            <a:xfrm>
              <a:off x="974725" y="5734050"/>
              <a:ext cx="5305425" cy="504825"/>
            </a:xfrm>
            <a:prstGeom prst="ellipse">
              <a:avLst/>
            </a:prstGeom>
            <a:solidFill>
              <a:srgbClr val="FFCC99">
                <a:alpha val="13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GB" sz="1200" dirty="0">
                  <a:solidFill>
                    <a:schemeClr val="tx1"/>
                  </a:solidFill>
                </a:rPr>
                <a:t>VME or Socket or Serial Port interface</a:t>
              </a:r>
            </a:p>
          </p:txBody>
        </p:sp>
        <p:sp>
          <p:nvSpPr>
            <p:cNvPr id="16" name="Rectangle 21"/>
            <p:cNvSpPr>
              <a:spLocks noChangeArrowheads="1"/>
            </p:cNvSpPr>
            <p:nvPr/>
          </p:nvSpPr>
          <p:spPr bwMode="auto">
            <a:xfrm>
              <a:off x="2173833" y="6298024"/>
              <a:ext cx="2793801" cy="443488"/>
            </a:xfrm>
            <a:prstGeom prst="rect">
              <a:avLst/>
            </a:prstGeom>
            <a:solidFill>
              <a:srgbClr val="CCFFCC">
                <a:alpha val="570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GB" sz="1200" dirty="0" smtClean="0">
                  <a:solidFill>
                    <a:schemeClr val="tx1"/>
                  </a:solidFill>
                </a:rPr>
                <a:t>PMAC Motor Controller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7" name="Line 23"/>
            <p:cNvSpPr>
              <a:spLocks noChangeShapeType="1"/>
            </p:cNvSpPr>
            <p:nvPr/>
          </p:nvSpPr>
          <p:spPr bwMode="auto">
            <a:xfrm>
              <a:off x="2457450" y="2276475"/>
              <a:ext cx="388938" cy="936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Line 24"/>
            <p:cNvSpPr>
              <a:spLocks noChangeShapeType="1"/>
            </p:cNvSpPr>
            <p:nvPr/>
          </p:nvSpPr>
          <p:spPr bwMode="auto">
            <a:xfrm flipH="1">
              <a:off x="4173538" y="2276475"/>
              <a:ext cx="546100" cy="936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 Box 27"/>
            <p:cNvSpPr txBox="1">
              <a:spLocks noChangeArrowheads="1"/>
            </p:cNvSpPr>
            <p:nvPr/>
          </p:nvSpPr>
          <p:spPr bwMode="auto">
            <a:xfrm>
              <a:off x="3860800" y="765175"/>
              <a:ext cx="184731" cy="529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endParaRPr lang="en-GB" sz="2400" dirty="0">
                <a:solidFill>
                  <a:schemeClr val="tx1"/>
                </a:solidFill>
              </a:endParaRPr>
            </a:p>
          </p:txBody>
        </p:sp>
        <p:sp>
          <p:nvSpPr>
            <p:cNvPr id="20" name="Text Box 28"/>
            <p:cNvSpPr txBox="1">
              <a:spLocks noChangeArrowheads="1"/>
            </p:cNvSpPr>
            <p:nvPr/>
          </p:nvSpPr>
          <p:spPr bwMode="auto">
            <a:xfrm>
              <a:off x="4838129" y="847755"/>
              <a:ext cx="618127" cy="429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GB" sz="1600" b="1" dirty="0" smtClean="0">
                  <a:solidFill>
                    <a:schemeClr val="tx1"/>
                  </a:solidFill>
                </a:rPr>
                <a:t> </a:t>
              </a:r>
              <a:r>
                <a:rPr lang="en-GB" sz="1100" b="1" dirty="0" smtClean="0">
                  <a:solidFill>
                    <a:schemeClr val="tx1"/>
                  </a:solidFill>
                </a:rPr>
                <a:t>AI</a:t>
              </a:r>
              <a:endParaRPr lang="en-GB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Text Box 29"/>
            <p:cNvSpPr txBox="1">
              <a:spLocks noChangeArrowheads="1"/>
            </p:cNvSpPr>
            <p:nvPr/>
          </p:nvSpPr>
          <p:spPr bwMode="auto">
            <a:xfrm>
              <a:off x="2846388" y="4581525"/>
              <a:ext cx="1299241" cy="332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GB" sz="1100" b="1" dirty="0" err="1">
                  <a:solidFill>
                    <a:schemeClr val="tx1"/>
                  </a:solidFill>
                </a:rPr>
                <a:t>Asyn</a:t>
              </a:r>
              <a:r>
                <a:rPr lang="en-GB" sz="1100" b="1" dirty="0">
                  <a:solidFill>
                    <a:schemeClr val="tx1"/>
                  </a:solidFill>
                </a:rPr>
                <a:t> Octet</a:t>
              </a:r>
            </a:p>
          </p:txBody>
        </p:sp>
        <p:sp>
          <p:nvSpPr>
            <p:cNvPr id="22" name="Oval 30"/>
            <p:cNvSpPr>
              <a:spLocks noChangeArrowheads="1"/>
            </p:cNvSpPr>
            <p:nvPr/>
          </p:nvSpPr>
          <p:spPr bwMode="auto">
            <a:xfrm>
              <a:off x="2846388" y="4581525"/>
              <a:ext cx="1327150" cy="3603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" name="Line 31"/>
            <p:cNvSpPr>
              <a:spLocks noChangeShapeType="1"/>
            </p:cNvSpPr>
            <p:nvPr/>
          </p:nvSpPr>
          <p:spPr bwMode="auto">
            <a:xfrm>
              <a:off x="4406900" y="4508500"/>
              <a:ext cx="1588" cy="360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03748" y="6309320"/>
            <a:ext cx="45005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A Decade of EPICS on Diamond 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EPICS Collaboration Meeting 1</a:t>
            </a:r>
            <a:r>
              <a:rPr lang="en-US" sz="1600" b="1" baseline="30000" dirty="0" smtClean="0">
                <a:solidFill>
                  <a:schemeClr val="tx1"/>
                </a:solidFill>
              </a:rPr>
              <a:t>st</a:t>
            </a:r>
            <a:r>
              <a:rPr lang="en-US" sz="1600" b="1" dirty="0" smtClean="0">
                <a:solidFill>
                  <a:schemeClr val="tx1"/>
                </a:solidFill>
              </a:rPr>
              <a:t> – 3</a:t>
            </a:r>
            <a:r>
              <a:rPr lang="en-US" sz="1600" b="1" baseline="30000" dirty="0" smtClean="0">
                <a:solidFill>
                  <a:schemeClr val="tx1"/>
                </a:solidFill>
              </a:rPr>
              <a:t>rd</a:t>
            </a:r>
            <a:r>
              <a:rPr lang="en-US" sz="1600" b="1" dirty="0" smtClean="0">
                <a:solidFill>
                  <a:schemeClr val="tx1"/>
                </a:solidFill>
              </a:rPr>
              <a:t> May 2013</a:t>
            </a:r>
            <a:endParaRPr lang="en-GB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Area Detector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4608512" cy="5436604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Moved EPICS into data acquisition</a:t>
            </a:r>
          </a:p>
          <a:p>
            <a:pPr lvl="1"/>
            <a:r>
              <a:rPr lang="en-GB" dirty="0" smtClean="0"/>
              <a:t>2D detectors, CCDs, pixel array detectors</a:t>
            </a:r>
          </a:p>
          <a:p>
            <a:r>
              <a:rPr lang="en-GB" dirty="0" smtClean="0"/>
              <a:t>Image processing structure</a:t>
            </a:r>
          </a:p>
          <a:p>
            <a:pPr lvl="1"/>
            <a:r>
              <a:rPr lang="en-GB" dirty="0" smtClean="0"/>
              <a:t>Server side</a:t>
            </a:r>
          </a:p>
          <a:p>
            <a:pPr lvl="1"/>
            <a:r>
              <a:rPr lang="en-GB" dirty="0" err="1" smtClean="0"/>
              <a:t>Plugin</a:t>
            </a:r>
            <a:r>
              <a:rPr lang="en-GB" dirty="0" smtClean="0"/>
              <a:t> based</a:t>
            </a:r>
          </a:p>
          <a:p>
            <a:pPr lvl="1"/>
            <a:r>
              <a:rPr lang="en-GB" dirty="0" smtClean="0"/>
              <a:t>Gives performance</a:t>
            </a:r>
          </a:p>
          <a:p>
            <a:pPr lvl="1"/>
            <a:r>
              <a:rPr lang="en-GB" dirty="0" smtClean="0"/>
              <a:t>Configurable on the fly</a:t>
            </a:r>
          </a:p>
          <a:p>
            <a:pPr lvl="1"/>
            <a:r>
              <a:rPr lang="en-GB" dirty="0" smtClean="0"/>
              <a:t>Controlled through EPICS </a:t>
            </a:r>
          </a:p>
          <a:p>
            <a:r>
              <a:rPr lang="en-GB" dirty="0" smtClean="0"/>
              <a:t>Range Detectors/Cameras support</a:t>
            </a:r>
          </a:p>
          <a:p>
            <a:r>
              <a:rPr lang="en-GB" dirty="0" smtClean="0"/>
              <a:t>Data Streams other than CA</a:t>
            </a:r>
          </a:p>
          <a:p>
            <a:pPr lvl="1"/>
            <a:r>
              <a:rPr lang="en-GB" dirty="0" smtClean="0"/>
              <a:t>Fast file systems </a:t>
            </a:r>
          </a:p>
          <a:p>
            <a:pPr lvl="2"/>
            <a:r>
              <a:rPr lang="en-GB" dirty="0" smtClean="0"/>
              <a:t>Lustre and GPFS 900 MB/sec</a:t>
            </a:r>
            <a:endParaRPr lang="en-GB" dirty="0"/>
          </a:p>
          <a:p>
            <a:pPr lvl="1"/>
            <a:r>
              <a:rPr lang="en-GB" dirty="0" err="1" smtClean="0"/>
              <a:t>ffmpegServer</a:t>
            </a:r>
            <a:endParaRPr lang="en-GB" dirty="0" smtClean="0"/>
          </a:p>
        </p:txBody>
      </p:sp>
      <p:pic>
        <p:nvPicPr>
          <p:cNvPr id="4" name="Content Placeholder 3" descr="GC1020.jpg"/>
          <p:cNvPicPr>
            <a:picLocks noChangeAspect="1"/>
          </p:cNvPicPr>
          <p:nvPr/>
        </p:nvPicPr>
        <p:blipFill>
          <a:blip r:embed="rId2" cstate="print"/>
          <a:srcRect r="30975"/>
          <a:stretch>
            <a:fillRect/>
          </a:stretch>
        </p:blipFill>
        <p:spPr>
          <a:xfrm>
            <a:off x="5040052" y="872716"/>
            <a:ext cx="3528392" cy="1778000"/>
          </a:xfrm>
          <a:prstGeom prst="rect">
            <a:avLst/>
          </a:prstGeom>
        </p:spPr>
      </p:pic>
      <p:pic>
        <p:nvPicPr>
          <p:cNvPr id="5" name="Picture 62" descr="prod_pilatus_6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052" y="2852936"/>
            <a:ext cx="3578082" cy="2772308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03748" y="6309320"/>
            <a:ext cx="45005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A Decade of EPICS on Diamond 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EPICS Collaboration Meeting 1</a:t>
            </a:r>
            <a:r>
              <a:rPr lang="en-US" sz="1600" b="1" baseline="30000" dirty="0" smtClean="0">
                <a:solidFill>
                  <a:schemeClr val="tx1"/>
                </a:solidFill>
              </a:rPr>
              <a:t>st</a:t>
            </a:r>
            <a:r>
              <a:rPr lang="en-US" sz="1600" b="1" dirty="0" smtClean="0">
                <a:solidFill>
                  <a:schemeClr val="tx1"/>
                </a:solidFill>
              </a:rPr>
              <a:t> – 3</a:t>
            </a:r>
            <a:r>
              <a:rPr lang="en-US" sz="1600" b="1" baseline="30000" dirty="0" smtClean="0">
                <a:solidFill>
                  <a:schemeClr val="tx1"/>
                </a:solidFill>
              </a:rPr>
              <a:t>rd</a:t>
            </a:r>
            <a:r>
              <a:rPr lang="en-US" sz="1600" b="1" dirty="0" smtClean="0">
                <a:solidFill>
                  <a:schemeClr val="tx1"/>
                </a:solidFill>
              </a:rPr>
              <a:t> May 2013</a:t>
            </a:r>
            <a:endParaRPr lang="en-GB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40" y="26064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Photon Beam Control and Data Acquisition</a:t>
            </a:r>
            <a:endParaRPr lang="en-GB" b="1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734865" y="4045992"/>
            <a:ext cx="14288" cy="639763"/>
          </a:xfrm>
          <a:prstGeom prst="rect">
            <a:avLst/>
          </a:prstGeom>
          <a:solidFill>
            <a:srgbClr val="00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403078" y="4641305"/>
            <a:ext cx="747713" cy="600075"/>
          </a:xfrm>
          <a:prstGeom prst="rect">
            <a:avLst/>
          </a:prstGeom>
          <a:solidFill>
            <a:srgbClr val="FFC0A0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076056" y="2600908"/>
            <a:ext cx="11113" cy="631825"/>
          </a:xfrm>
          <a:prstGeom prst="rect">
            <a:avLst/>
          </a:prstGeom>
          <a:solidFill>
            <a:srgbClr val="00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5868715" y="4652417"/>
            <a:ext cx="866775" cy="596900"/>
          </a:xfrm>
          <a:prstGeom prst="rect">
            <a:avLst/>
          </a:prstGeom>
          <a:solidFill>
            <a:srgbClr val="FFFF99"/>
          </a:solidFill>
          <a:ln w="165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en-GB" sz="1000" b="1" dirty="0" smtClean="0">
                <a:solidFill>
                  <a:schemeClr val="tx1"/>
                </a:solidFill>
              </a:rPr>
              <a:t>Detector  IF or Area Detector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725715" y="5241380"/>
            <a:ext cx="2170113" cy="595313"/>
          </a:xfrm>
          <a:prstGeom prst="rect">
            <a:avLst/>
          </a:prstGeom>
          <a:solidFill>
            <a:srgbClr val="FFFFC0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6779940" y="5285830"/>
            <a:ext cx="12065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4840015" y="5420767"/>
            <a:ext cx="1727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defTabSz="762000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1600">
                <a:solidFill>
                  <a:schemeClr val="tx1"/>
                </a:solidFill>
              </a:rPr>
              <a:t>Experiment/Detector</a:t>
            </a:r>
            <a:endParaRPr lang="en-GB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5181328" y="4045992"/>
            <a:ext cx="14288" cy="663575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19" y="1000"/>
              </a:cxn>
              <a:cxn ang="0">
                <a:pos x="21" y="0"/>
              </a:cxn>
              <a:cxn ang="0">
                <a:pos x="2" y="0"/>
              </a:cxn>
              <a:cxn ang="0">
                <a:pos x="0" y="1000"/>
              </a:cxn>
            </a:cxnLst>
            <a:rect l="0" t="0" r="r" b="b"/>
            <a:pathLst>
              <a:path w="21" h="1000">
                <a:moveTo>
                  <a:pt x="0" y="1000"/>
                </a:moveTo>
                <a:lnTo>
                  <a:pt x="19" y="1000"/>
                </a:lnTo>
                <a:lnTo>
                  <a:pt x="21" y="0"/>
                </a:lnTo>
                <a:lnTo>
                  <a:pt x="2" y="0"/>
                </a:lnTo>
                <a:lnTo>
                  <a:pt x="0" y="1000"/>
                </a:lnTo>
                <a:close/>
              </a:path>
            </a:pathLst>
          </a:cu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4374878" y="4045992"/>
            <a:ext cx="12700" cy="628650"/>
          </a:xfrm>
          <a:prstGeom prst="rect">
            <a:avLst/>
          </a:prstGeom>
          <a:solidFill>
            <a:srgbClr val="00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Freeform 15"/>
          <p:cNvSpPr>
            <a:spLocks/>
          </p:cNvSpPr>
          <p:nvPr/>
        </p:nvSpPr>
        <p:spPr bwMode="auto">
          <a:xfrm>
            <a:off x="3514453" y="4045992"/>
            <a:ext cx="12700" cy="663575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19" y="1000"/>
              </a:cxn>
              <a:cxn ang="0">
                <a:pos x="21" y="0"/>
              </a:cxn>
              <a:cxn ang="0">
                <a:pos x="2" y="0"/>
              </a:cxn>
              <a:cxn ang="0">
                <a:pos x="0" y="1000"/>
              </a:cxn>
            </a:cxnLst>
            <a:rect l="0" t="0" r="r" b="b"/>
            <a:pathLst>
              <a:path w="21" h="1000">
                <a:moveTo>
                  <a:pt x="0" y="1000"/>
                </a:moveTo>
                <a:lnTo>
                  <a:pt x="19" y="1000"/>
                </a:lnTo>
                <a:lnTo>
                  <a:pt x="21" y="0"/>
                </a:lnTo>
                <a:lnTo>
                  <a:pt x="2" y="0"/>
                </a:lnTo>
                <a:lnTo>
                  <a:pt x="0" y="1000"/>
                </a:lnTo>
                <a:close/>
              </a:path>
            </a:pathLst>
          </a:custGeom>
          <a:solidFill>
            <a:srgbClr val="00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2655615" y="4045992"/>
            <a:ext cx="11113" cy="631825"/>
          </a:xfrm>
          <a:prstGeom prst="rect">
            <a:avLst/>
          </a:prstGeom>
          <a:solidFill>
            <a:srgbClr val="00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2258740" y="4658767"/>
            <a:ext cx="747713" cy="600075"/>
          </a:xfrm>
          <a:prstGeom prst="rect">
            <a:avLst/>
          </a:prstGeom>
          <a:solidFill>
            <a:srgbClr val="FFC0A0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2295253" y="4709567"/>
            <a:ext cx="6667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2282553" y="4760367"/>
            <a:ext cx="646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1200">
                <a:solidFill>
                  <a:schemeClr val="tx1"/>
                </a:solidFill>
              </a:rPr>
              <a:t>BL Vac </a:t>
            </a:r>
          </a:p>
          <a:p>
            <a:pPr defTabSz="762000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1200">
                <a:solidFill>
                  <a:schemeClr val="tx1"/>
                </a:solidFill>
              </a:rPr>
              <a:t>CA Server</a:t>
            </a:r>
            <a:endParaRPr lang="en-GB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3119165" y="4658767"/>
            <a:ext cx="746125" cy="590550"/>
          </a:xfrm>
          <a:prstGeom prst="rect">
            <a:avLst/>
          </a:prstGeom>
          <a:solidFill>
            <a:srgbClr val="FFC0A0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3162028" y="4717505"/>
            <a:ext cx="68421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3144565" y="4750842"/>
            <a:ext cx="646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1200">
                <a:solidFill>
                  <a:schemeClr val="tx1"/>
                </a:solidFill>
              </a:rPr>
              <a:t>BL PSS</a:t>
            </a:r>
          </a:p>
          <a:p>
            <a:pPr defTabSz="762000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1200">
                <a:solidFill>
                  <a:schemeClr val="tx1"/>
                </a:solidFill>
              </a:rPr>
              <a:t>CA Server</a:t>
            </a:r>
            <a:endParaRPr lang="en-GB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4843190" y="4658767"/>
            <a:ext cx="690563" cy="590550"/>
          </a:xfrm>
          <a:prstGeom prst="rect">
            <a:avLst/>
          </a:prstGeom>
          <a:solidFill>
            <a:srgbClr val="FFC0A0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4865415" y="4707980"/>
            <a:ext cx="639763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4881290" y="4711155"/>
            <a:ext cx="56991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1200">
                <a:solidFill>
                  <a:schemeClr val="tx1"/>
                </a:solidFill>
              </a:rPr>
              <a:t>Detector </a:t>
            </a:r>
          </a:p>
          <a:p>
            <a:pPr defTabSz="762000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1200">
                <a:solidFill>
                  <a:schemeClr val="tx1"/>
                </a:solidFill>
              </a:rPr>
              <a:t>CA </a:t>
            </a:r>
          </a:p>
          <a:p>
            <a:pPr defTabSz="762000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1200">
                <a:solidFill>
                  <a:schemeClr val="tx1"/>
                </a:solidFill>
              </a:rPr>
              <a:t>Server</a:t>
            </a:r>
            <a:endParaRPr lang="en-GB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3979590" y="4658767"/>
            <a:ext cx="746125" cy="590550"/>
          </a:xfrm>
          <a:prstGeom prst="rect">
            <a:avLst/>
          </a:prstGeom>
          <a:solidFill>
            <a:srgbClr val="FFC0A0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3990703" y="4687342"/>
            <a:ext cx="7127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4004990" y="4701630"/>
            <a:ext cx="6921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1200">
                <a:solidFill>
                  <a:schemeClr val="tx1"/>
                </a:solidFill>
              </a:rPr>
              <a:t>BL Motor </a:t>
            </a:r>
          </a:p>
          <a:p>
            <a:pPr defTabSz="762000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1200">
                <a:solidFill>
                  <a:schemeClr val="tx1"/>
                </a:solidFill>
              </a:rPr>
              <a:t>Drives CA </a:t>
            </a:r>
          </a:p>
          <a:p>
            <a:pPr defTabSz="762000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1200">
                <a:solidFill>
                  <a:schemeClr val="tx1"/>
                </a:solidFill>
              </a:rPr>
              <a:t>Server</a:t>
            </a:r>
            <a:endParaRPr lang="en-GB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2201590" y="5247730"/>
            <a:ext cx="2532063" cy="592138"/>
          </a:xfrm>
          <a:prstGeom prst="rect">
            <a:avLst/>
          </a:prstGeom>
          <a:solidFill>
            <a:srgbClr val="FF99CC"/>
          </a:solidFill>
          <a:ln w="165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3287440" y="5357267"/>
            <a:ext cx="196215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2700065" y="5420767"/>
            <a:ext cx="1473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defTabSz="762000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1600">
                <a:solidFill>
                  <a:schemeClr val="tx1"/>
                </a:solidFill>
              </a:rPr>
              <a:t>Photon Beamline </a:t>
            </a:r>
            <a:endParaRPr lang="en-GB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1549128" y="4668292"/>
            <a:ext cx="422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1200">
                <a:solidFill>
                  <a:schemeClr val="tx1"/>
                </a:solidFill>
              </a:rPr>
              <a:t>Acc </a:t>
            </a:r>
          </a:p>
          <a:p>
            <a:pPr defTabSz="762000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1200">
                <a:solidFill>
                  <a:schemeClr val="tx1"/>
                </a:solidFill>
              </a:rPr>
              <a:t>CA</a:t>
            </a:r>
          </a:p>
          <a:p>
            <a:pPr defTabSz="762000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1200">
                <a:solidFill>
                  <a:schemeClr val="tx1"/>
                </a:solidFill>
              </a:rPr>
              <a:t>server</a:t>
            </a:r>
            <a:r>
              <a:rPr lang="en-GB" sz="1400">
                <a:solidFill>
                  <a:schemeClr val="tx1"/>
                </a:solidFill>
              </a:rPr>
              <a:t> </a:t>
            </a:r>
            <a:endParaRPr lang="en-GB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1341165" y="5247730"/>
            <a:ext cx="862013" cy="592138"/>
          </a:xfrm>
          <a:prstGeom prst="rect">
            <a:avLst/>
          </a:prstGeom>
          <a:solidFill>
            <a:srgbClr val="FFC0C0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1403078" y="5295355"/>
            <a:ext cx="803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37" name="Rectangle 35"/>
          <p:cNvSpPr>
            <a:spLocks noChangeArrowheads="1"/>
          </p:cNvSpPr>
          <p:nvPr/>
        </p:nvSpPr>
        <p:spPr bwMode="auto">
          <a:xfrm>
            <a:off x="1331640" y="5336630"/>
            <a:ext cx="8445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1100">
                <a:solidFill>
                  <a:schemeClr val="tx1"/>
                </a:solidFill>
              </a:rPr>
              <a:t> Storage Ring, </a:t>
            </a:r>
          </a:p>
          <a:p>
            <a:pPr defTabSz="762000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1100">
                <a:solidFill>
                  <a:schemeClr val="tx1"/>
                </a:solidFill>
              </a:rPr>
              <a:t>IDs, FEs</a:t>
            </a:r>
            <a:endParaRPr lang="en-GB" sz="11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2225403" y="3796755"/>
            <a:ext cx="8128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>
            <a:off x="1398315" y="3769767"/>
            <a:ext cx="4248150" cy="588963"/>
          </a:xfrm>
          <a:prstGeom prst="rect">
            <a:avLst/>
          </a:prstGeom>
          <a:solidFill>
            <a:srgbClr val="FFC0A0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3420790" y="2145755"/>
            <a:ext cx="3257550" cy="593725"/>
          </a:xfrm>
          <a:prstGeom prst="rect">
            <a:avLst/>
          </a:prstGeom>
          <a:solidFill>
            <a:srgbClr val="FFFF99"/>
          </a:solidFill>
          <a:ln w="165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3501753" y="3230017"/>
            <a:ext cx="1333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3162028" y="3282405"/>
            <a:ext cx="107315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1398315" y="1556792"/>
            <a:ext cx="2022475" cy="2205038"/>
          </a:xfrm>
          <a:prstGeom prst="rect">
            <a:avLst/>
          </a:prstGeom>
          <a:solidFill>
            <a:srgbClr val="C0C0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44" name="Rectangle 42"/>
          <p:cNvSpPr>
            <a:spLocks noChangeArrowheads="1"/>
          </p:cNvSpPr>
          <p:nvPr/>
        </p:nvSpPr>
        <p:spPr bwMode="auto">
          <a:xfrm>
            <a:off x="1566590" y="1677442"/>
            <a:ext cx="15557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762000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dirty="0">
                <a:solidFill>
                  <a:schemeClr val="tx1"/>
                </a:solidFill>
              </a:rPr>
              <a:t>EPICS Apps EDM/Alarm/Arch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5068615" y="1556792"/>
            <a:ext cx="1609725" cy="588963"/>
          </a:xfrm>
          <a:prstGeom prst="rect">
            <a:avLst/>
          </a:prstGeom>
          <a:solidFill>
            <a:schemeClr val="accent1"/>
          </a:solidFill>
          <a:ln w="165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46" name="Rectangle 44"/>
          <p:cNvSpPr>
            <a:spLocks noChangeArrowheads="1"/>
          </p:cNvSpPr>
          <p:nvPr/>
        </p:nvSpPr>
        <p:spPr bwMode="auto">
          <a:xfrm>
            <a:off x="4008165" y="2637880"/>
            <a:ext cx="164306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47" name="Rectangle 45"/>
          <p:cNvSpPr>
            <a:spLocks noChangeArrowheads="1"/>
          </p:cNvSpPr>
          <p:nvPr/>
        </p:nvSpPr>
        <p:spPr bwMode="auto">
          <a:xfrm>
            <a:off x="5463903" y="1588542"/>
            <a:ext cx="1092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1600">
                <a:solidFill>
                  <a:schemeClr val="tx1"/>
                </a:solidFill>
              </a:rPr>
              <a:t>GDA </a:t>
            </a:r>
          </a:p>
          <a:p>
            <a:pPr defTabSz="762000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1600">
                <a:solidFill>
                  <a:schemeClr val="tx1"/>
                </a:solidFill>
              </a:rPr>
              <a:t>Applications</a:t>
            </a:r>
            <a:endParaRPr lang="en-GB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8" name="Rectangle 46"/>
          <p:cNvSpPr>
            <a:spLocks noChangeArrowheads="1"/>
          </p:cNvSpPr>
          <p:nvPr/>
        </p:nvSpPr>
        <p:spPr bwMode="auto">
          <a:xfrm>
            <a:off x="3420790" y="1556792"/>
            <a:ext cx="1647825" cy="588963"/>
          </a:xfrm>
          <a:prstGeom prst="rect">
            <a:avLst/>
          </a:prstGeom>
          <a:solidFill>
            <a:schemeClr val="accent1"/>
          </a:solidFill>
          <a:ln w="165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49" name="Rectangle 47"/>
          <p:cNvSpPr>
            <a:spLocks noChangeArrowheads="1"/>
          </p:cNvSpPr>
          <p:nvPr/>
        </p:nvSpPr>
        <p:spPr bwMode="auto">
          <a:xfrm>
            <a:off x="2666728" y="2571205"/>
            <a:ext cx="17430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50" name="Rectangle 48"/>
          <p:cNvSpPr>
            <a:spLocks noChangeArrowheads="1"/>
          </p:cNvSpPr>
          <p:nvPr/>
        </p:nvSpPr>
        <p:spPr bwMode="auto">
          <a:xfrm>
            <a:off x="3501753" y="1677442"/>
            <a:ext cx="1285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1600">
                <a:solidFill>
                  <a:schemeClr val="tx1"/>
                </a:solidFill>
              </a:rPr>
              <a:t>GDA Scripting</a:t>
            </a:r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3050903" y="2631530"/>
            <a:ext cx="50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defTabSz="762000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1600">
                <a:solidFill>
                  <a:schemeClr val="tx1"/>
                </a:solidFill>
              </a:rPr>
              <a:t> </a:t>
            </a:r>
            <a:endParaRPr lang="en-GB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auto">
          <a:xfrm>
            <a:off x="1358628" y="3820567"/>
            <a:ext cx="8334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53" name="Rectangle 51"/>
          <p:cNvSpPr>
            <a:spLocks noChangeArrowheads="1"/>
          </p:cNvSpPr>
          <p:nvPr/>
        </p:nvSpPr>
        <p:spPr bwMode="auto">
          <a:xfrm>
            <a:off x="3089003" y="3923755"/>
            <a:ext cx="7699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defTabSz="762000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1400" dirty="0">
                <a:solidFill>
                  <a:schemeClr val="tx1"/>
                </a:solidFill>
              </a:rPr>
              <a:t>CA Client </a:t>
            </a:r>
            <a:endParaRPr lang="en-GB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" name="Rectangle 52"/>
          <p:cNvSpPr>
            <a:spLocks noChangeArrowheads="1"/>
          </p:cNvSpPr>
          <p:nvPr/>
        </p:nvSpPr>
        <p:spPr bwMode="auto">
          <a:xfrm>
            <a:off x="3420790" y="3145880"/>
            <a:ext cx="3275013" cy="615950"/>
          </a:xfrm>
          <a:prstGeom prst="rect">
            <a:avLst/>
          </a:prstGeom>
          <a:solidFill>
            <a:srgbClr val="FFFF99"/>
          </a:solidFill>
          <a:ln w="165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55" name="Rectangle 53"/>
          <p:cNvSpPr>
            <a:spLocks noChangeArrowheads="1"/>
          </p:cNvSpPr>
          <p:nvPr/>
        </p:nvSpPr>
        <p:spPr bwMode="auto">
          <a:xfrm>
            <a:off x="4572000" y="3320988"/>
            <a:ext cx="10191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1600" dirty="0">
                <a:solidFill>
                  <a:schemeClr val="tx1"/>
                </a:solidFill>
              </a:rPr>
              <a:t>GDA Server</a:t>
            </a:r>
            <a:endParaRPr lang="en-GB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4499992" y="2348880"/>
            <a:ext cx="1071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1600" dirty="0">
                <a:solidFill>
                  <a:schemeClr val="tx1"/>
                </a:solidFill>
              </a:rPr>
              <a:t>GDA Client </a:t>
            </a:r>
            <a:endParaRPr lang="en-GB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7452320" y="3609020"/>
            <a:ext cx="792088" cy="28803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Freeform 57"/>
          <p:cNvSpPr/>
          <p:nvPr/>
        </p:nvSpPr>
        <p:spPr bwMode="auto">
          <a:xfrm>
            <a:off x="7452320" y="4437112"/>
            <a:ext cx="792088" cy="288032"/>
          </a:xfrm>
          <a:custGeom>
            <a:avLst/>
            <a:gdLst>
              <a:gd name="connsiteX0" fmla="*/ 0 w 792088"/>
              <a:gd name="connsiteY0" fmla="*/ 144016 h 288032"/>
              <a:gd name="connsiteX1" fmla="*/ 260699 w 792088"/>
              <a:gd name="connsiteY1" fmla="*/ 8671 h 288032"/>
              <a:gd name="connsiteX2" fmla="*/ 396044 w 792088"/>
              <a:gd name="connsiteY2" fmla="*/ 0 h 288032"/>
              <a:gd name="connsiteX3" fmla="*/ 531389 w 792088"/>
              <a:gd name="connsiteY3" fmla="*/ 8671 h 288032"/>
              <a:gd name="connsiteX4" fmla="*/ 792087 w 792088"/>
              <a:gd name="connsiteY4" fmla="*/ 144017 h 288032"/>
              <a:gd name="connsiteX5" fmla="*/ 531388 w 792088"/>
              <a:gd name="connsiteY5" fmla="*/ 279362 h 288032"/>
              <a:gd name="connsiteX6" fmla="*/ 396043 w 792088"/>
              <a:gd name="connsiteY6" fmla="*/ 288033 h 288032"/>
              <a:gd name="connsiteX7" fmla="*/ 260698 w 792088"/>
              <a:gd name="connsiteY7" fmla="*/ 279362 h 288032"/>
              <a:gd name="connsiteX8" fmla="*/ -1 w 792088"/>
              <a:gd name="connsiteY8" fmla="*/ 144016 h 288032"/>
              <a:gd name="connsiteX9" fmla="*/ 0 w 792088"/>
              <a:gd name="connsiteY9" fmla="*/ 144016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2088" h="288032">
                <a:moveTo>
                  <a:pt x="0" y="144016"/>
                </a:moveTo>
                <a:cubicBezTo>
                  <a:pt x="1" y="83456"/>
                  <a:pt x="104187" y="29367"/>
                  <a:pt x="260699" y="8671"/>
                </a:cubicBezTo>
                <a:cubicBezTo>
                  <a:pt x="304080" y="2935"/>
                  <a:pt x="349884" y="0"/>
                  <a:pt x="396044" y="0"/>
                </a:cubicBezTo>
                <a:cubicBezTo>
                  <a:pt x="442204" y="0"/>
                  <a:pt x="488009" y="2934"/>
                  <a:pt x="531389" y="8671"/>
                </a:cubicBezTo>
                <a:cubicBezTo>
                  <a:pt x="687902" y="29367"/>
                  <a:pt x="792088" y="83457"/>
                  <a:pt x="792087" y="144017"/>
                </a:cubicBezTo>
                <a:cubicBezTo>
                  <a:pt x="792087" y="204577"/>
                  <a:pt x="687901" y="258666"/>
                  <a:pt x="531388" y="279362"/>
                </a:cubicBezTo>
                <a:cubicBezTo>
                  <a:pt x="488007" y="285098"/>
                  <a:pt x="442203" y="288033"/>
                  <a:pt x="396043" y="288033"/>
                </a:cubicBezTo>
                <a:cubicBezTo>
                  <a:pt x="349883" y="288033"/>
                  <a:pt x="304078" y="285099"/>
                  <a:pt x="260698" y="279362"/>
                </a:cubicBezTo>
                <a:cubicBezTo>
                  <a:pt x="104185" y="258666"/>
                  <a:pt x="-1" y="204576"/>
                  <a:pt x="-1" y="144016"/>
                </a:cubicBezTo>
                <a:lnTo>
                  <a:pt x="0" y="144016"/>
                </a:ln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452320" y="4293096"/>
            <a:ext cx="82809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0" name="Straight Connector 59"/>
          <p:cNvCxnSpPr>
            <a:stCxn id="57" idx="2"/>
          </p:cNvCxnSpPr>
          <p:nvPr/>
        </p:nvCxnSpPr>
        <p:spPr>
          <a:xfrm>
            <a:off x="7452320" y="3753036"/>
            <a:ext cx="0" cy="8280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8244408" y="3753036"/>
            <a:ext cx="0" cy="8280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54"/>
          <p:cNvSpPr>
            <a:spLocks noChangeArrowheads="1"/>
          </p:cNvSpPr>
          <p:nvPr/>
        </p:nvSpPr>
        <p:spPr bwMode="auto">
          <a:xfrm>
            <a:off x="7164288" y="3032956"/>
            <a:ext cx="151323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1600" dirty="0" smtClean="0">
                <a:solidFill>
                  <a:schemeClr val="tx1"/>
                </a:solidFill>
              </a:rPr>
              <a:t>High Performance</a:t>
            </a:r>
          </a:p>
          <a:p>
            <a:pPr algn="ctr" defTabSz="762000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sz="1600" dirty="0" smtClean="0">
                <a:solidFill>
                  <a:schemeClr val="tx1"/>
                </a:solidFill>
              </a:rPr>
              <a:t>File System</a:t>
            </a:r>
            <a:endParaRPr lang="en-GB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cxnSp>
        <p:nvCxnSpPr>
          <p:cNvPr id="66" name="Elbow Connector 65"/>
          <p:cNvCxnSpPr/>
          <p:nvPr/>
        </p:nvCxnSpPr>
        <p:spPr>
          <a:xfrm>
            <a:off x="6480212" y="3789040"/>
            <a:ext cx="1008112" cy="324036"/>
          </a:xfrm>
          <a:prstGeom prst="bentConnector3">
            <a:avLst>
              <a:gd name="adj1" fmla="val -168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/>
          <p:cNvCxnSpPr/>
          <p:nvPr/>
        </p:nvCxnSpPr>
        <p:spPr>
          <a:xfrm flipV="1">
            <a:off x="6480212" y="4257092"/>
            <a:ext cx="1008112" cy="396044"/>
          </a:xfrm>
          <a:prstGeom prst="bentConnector3">
            <a:avLst>
              <a:gd name="adj1" fmla="val -62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084168" y="3789040"/>
            <a:ext cx="0" cy="8640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03748" y="6309320"/>
            <a:ext cx="45005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A Decade of EPICS on Diamond 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EPICS Collaboration Meeting 1</a:t>
            </a:r>
            <a:r>
              <a:rPr lang="en-US" sz="1600" b="1" baseline="30000" dirty="0" smtClean="0">
                <a:solidFill>
                  <a:schemeClr val="tx1"/>
                </a:solidFill>
              </a:rPr>
              <a:t>st</a:t>
            </a:r>
            <a:r>
              <a:rPr lang="en-US" sz="1600" b="1" dirty="0" smtClean="0">
                <a:solidFill>
                  <a:schemeClr val="tx1"/>
                </a:solidFill>
              </a:rPr>
              <a:t> – 3</a:t>
            </a:r>
            <a:r>
              <a:rPr lang="en-US" sz="1600" b="1" baseline="30000" dirty="0" smtClean="0">
                <a:solidFill>
                  <a:schemeClr val="tx1"/>
                </a:solidFill>
              </a:rPr>
              <a:t>rd</a:t>
            </a:r>
            <a:r>
              <a:rPr lang="en-US" sz="1600" b="1" dirty="0" smtClean="0">
                <a:solidFill>
                  <a:schemeClr val="tx1"/>
                </a:solidFill>
              </a:rPr>
              <a:t> May 2013</a:t>
            </a:r>
            <a:endParaRPr lang="en-GB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Linux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4" y="836712"/>
            <a:ext cx="4104456" cy="5100538"/>
          </a:xfrm>
        </p:spPr>
        <p:txBody>
          <a:bodyPr>
            <a:normAutofit fontScale="62500" lnSpcReduction="20000"/>
          </a:bodyPr>
          <a:lstStyle/>
          <a:p>
            <a:r>
              <a:rPr lang="en-GB" b="0" dirty="0" smtClean="0"/>
              <a:t>Linux </a:t>
            </a:r>
          </a:p>
          <a:p>
            <a:pPr lvl="1"/>
            <a:r>
              <a:rPr lang="en-GB" b="0" dirty="0" smtClean="0"/>
              <a:t>Commercial  from Red Hat</a:t>
            </a:r>
          </a:p>
          <a:p>
            <a:pPr lvl="2"/>
            <a:r>
              <a:rPr lang="en-GB" b="0" dirty="0" smtClean="0"/>
              <a:t>Include RT extensions</a:t>
            </a:r>
          </a:p>
          <a:p>
            <a:pPr lvl="1"/>
            <a:r>
              <a:rPr lang="en-GB" b="0" dirty="0" smtClean="0"/>
              <a:t>In-house built</a:t>
            </a:r>
          </a:p>
          <a:p>
            <a:r>
              <a:rPr lang="en-GB" b="0" dirty="0" smtClean="0"/>
              <a:t>X86 PCs </a:t>
            </a:r>
          </a:p>
          <a:p>
            <a:pPr lvl="1"/>
            <a:r>
              <a:rPr lang="en-GB" b="0" dirty="0" smtClean="0"/>
              <a:t>Development</a:t>
            </a:r>
          </a:p>
          <a:p>
            <a:pPr lvl="1"/>
            <a:r>
              <a:rPr lang="en-GB" b="0" dirty="0" smtClean="0"/>
              <a:t>Operations</a:t>
            </a:r>
          </a:p>
          <a:p>
            <a:pPr lvl="1"/>
            <a:r>
              <a:rPr lang="en-GB" b="0" dirty="0" smtClean="0"/>
              <a:t>Compute Clusters</a:t>
            </a:r>
          </a:p>
          <a:p>
            <a:r>
              <a:rPr lang="en-GB" b="0" dirty="0" smtClean="0"/>
              <a:t>1U PCs for IOCs</a:t>
            </a:r>
          </a:p>
          <a:p>
            <a:pPr lvl="1"/>
            <a:r>
              <a:rPr lang="en-GB" b="0" dirty="0" smtClean="0"/>
              <a:t>RT extensions</a:t>
            </a:r>
          </a:p>
          <a:p>
            <a:r>
              <a:rPr lang="en-GB" b="0" dirty="0" smtClean="0"/>
              <a:t>VME PPC</a:t>
            </a:r>
          </a:p>
          <a:p>
            <a:pPr lvl="1"/>
            <a:r>
              <a:rPr lang="en-GB" b="0" dirty="0" smtClean="0"/>
              <a:t>Replacing </a:t>
            </a:r>
            <a:r>
              <a:rPr lang="en-GB" b="0" dirty="0" err="1" smtClean="0"/>
              <a:t>VxWorks</a:t>
            </a:r>
            <a:endParaRPr lang="en-GB" b="0" dirty="0" smtClean="0"/>
          </a:p>
          <a:p>
            <a:r>
              <a:rPr lang="en-GB" b="0" dirty="0" smtClean="0"/>
              <a:t>ARMs processors</a:t>
            </a:r>
          </a:p>
          <a:p>
            <a:pPr lvl="1"/>
            <a:r>
              <a:rPr lang="en-GB" b="0" dirty="0" err="1" smtClean="0"/>
              <a:t>Libera</a:t>
            </a:r>
            <a:r>
              <a:rPr lang="en-GB" b="0" dirty="0" smtClean="0"/>
              <a:t> BPMs</a:t>
            </a:r>
          </a:p>
          <a:p>
            <a:pPr lvl="1"/>
            <a:r>
              <a:rPr lang="en-GB" b="0" dirty="0" smtClean="0"/>
              <a:t>PSU controllers </a:t>
            </a:r>
          </a:p>
          <a:p>
            <a:r>
              <a:rPr lang="en-GB" b="0" dirty="0" smtClean="0"/>
              <a:t>Windows IOCs  (~20) </a:t>
            </a:r>
          </a:p>
          <a:p>
            <a:pPr lvl="1"/>
            <a:r>
              <a:rPr lang="en-GB" b="0" dirty="0" smtClean="0"/>
              <a:t>Mostly associated with detectors</a:t>
            </a:r>
          </a:p>
        </p:txBody>
      </p:sp>
      <p:pic>
        <p:nvPicPr>
          <p:cNvPr id="6" name="Picture 7" descr="IMG_1469"/>
          <p:cNvPicPr>
            <a:picLocks noChangeAspect="1" noChangeArrowheads="1"/>
          </p:cNvPicPr>
          <p:nvPr/>
        </p:nvPicPr>
        <p:blipFill>
          <a:blip r:embed="rId2" cstate="print"/>
          <a:srcRect t="14740" r="-35" b="11351"/>
          <a:stretch>
            <a:fillRect/>
          </a:stretch>
        </p:blipFill>
        <p:spPr bwMode="auto">
          <a:xfrm>
            <a:off x="4283968" y="872716"/>
            <a:ext cx="240922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7744" y="6345324"/>
            <a:ext cx="45005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A Decade of EPICS on Diamond 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EPICS Collaboration Meeting 1</a:t>
            </a:r>
            <a:r>
              <a:rPr lang="en-US" sz="1600" b="1" baseline="30000" dirty="0" smtClean="0">
                <a:solidFill>
                  <a:schemeClr val="tx1"/>
                </a:solidFill>
              </a:rPr>
              <a:t>st</a:t>
            </a:r>
            <a:r>
              <a:rPr lang="en-US" sz="1600" b="1" dirty="0" smtClean="0">
                <a:solidFill>
                  <a:schemeClr val="tx1"/>
                </a:solidFill>
              </a:rPr>
              <a:t> – 3</a:t>
            </a:r>
            <a:r>
              <a:rPr lang="en-US" sz="1600" b="1" baseline="30000" dirty="0" smtClean="0">
                <a:solidFill>
                  <a:schemeClr val="tx1"/>
                </a:solidFill>
              </a:rPr>
              <a:t>rd</a:t>
            </a:r>
            <a:r>
              <a:rPr lang="en-US" sz="1600" b="1" dirty="0" smtClean="0">
                <a:solidFill>
                  <a:schemeClr val="tx1"/>
                </a:solidFill>
              </a:rPr>
              <a:t> May 2013</a:t>
            </a:r>
            <a:endParaRPr lang="en-GB" sz="16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IMG_3844cropped"/>
          <p:cNvPicPr>
            <a:picLocks noChangeAspect="1" noChangeArrowheads="1"/>
          </p:cNvPicPr>
          <p:nvPr/>
        </p:nvPicPr>
        <p:blipFill>
          <a:blip r:embed="rId3" cstate="print"/>
          <a:srcRect l="13277" t="639" b="38030"/>
          <a:stretch>
            <a:fillRect/>
          </a:stretch>
        </p:blipFill>
        <p:spPr bwMode="auto">
          <a:xfrm>
            <a:off x="4283968" y="2996952"/>
            <a:ext cx="2412268" cy="3240360"/>
          </a:xfrm>
          <a:prstGeom prst="rect">
            <a:avLst/>
          </a:prstGeom>
          <a:noFill/>
        </p:spPr>
      </p:pic>
      <p:pic>
        <p:nvPicPr>
          <p:cNvPr id="8" name="Picture 7" descr="IMG_0006.jpg"/>
          <p:cNvPicPr>
            <a:picLocks noChangeAspect="1"/>
          </p:cNvPicPr>
          <p:nvPr/>
        </p:nvPicPr>
        <p:blipFill>
          <a:blip r:embed="rId4" cstate="print"/>
          <a:srcRect t="25976" b="23100"/>
          <a:stretch>
            <a:fillRect/>
          </a:stretch>
        </p:blipFill>
        <p:spPr>
          <a:xfrm rot="5400000">
            <a:off x="5171598" y="2541370"/>
            <a:ext cx="5399584" cy="2062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Ethernet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4258816" cy="5400600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Extended beyond traditional client server to become the IO bus</a:t>
            </a:r>
          </a:p>
          <a:p>
            <a:pPr lvl="1"/>
            <a:r>
              <a:rPr lang="en-GB" dirty="0" smtClean="0"/>
              <a:t>Replacing VME/</a:t>
            </a:r>
            <a:r>
              <a:rPr lang="en-GB" dirty="0" err="1" smtClean="0"/>
              <a:t>cPCI</a:t>
            </a:r>
            <a:endParaRPr lang="en-GB" dirty="0" smtClean="0"/>
          </a:p>
          <a:p>
            <a:r>
              <a:rPr lang="en-GB" dirty="0" smtClean="0"/>
              <a:t>Ethernet attached IO</a:t>
            </a:r>
          </a:p>
          <a:p>
            <a:pPr lvl="1"/>
            <a:r>
              <a:rPr lang="en-GB" dirty="0" smtClean="0"/>
              <a:t>ADCs/DACs/Cameras/ Motors/Detectors/PLCs/ PSUs</a:t>
            </a:r>
          </a:p>
          <a:p>
            <a:r>
              <a:rPr lang="en-GB" dirty="0" smtClean="0"/>
              <a:t>Segregate instrument subnets from Control Network (CA)</a:t>
            </a:r>
          </a:p>
          <a:p>
            <a:pPr lvl="1"/>
            <a:r>
              <a:rPr lang="en-GB" dirty="0" smtClean="0"/>
              <a:t>Performance</a:t>
            </a:r>
          </a:p>
          <a:p>
            <a:pPr lvl="1"/>
            <a:r>
              <a:rPr lang="en-GB" dirty="0" smtClean="0"/>
              <a:t>Management</a:t>
            </a:r>
          </a:p>
          <a:p>
            <a:pPr lvl="1"/>
            <a:r>
              <a:rPr lang="en-GB" dirty="0" err="1" smtClean="0"/>
              <a:t>Ethercat</a:t>
            </a:r>
            <a:r>
              <a:rPr lang="en-GB" dirty="0" smtClean="0"/>
              <a:t> non-IP</a:t>
            </a:r>
          </a:p>
          <a:p>
            <a:r>
              <a:rPr lang="en-GB" dirty="0" smtClean="0"/>
              <a:t>Loss the mechanical aspect of VME/</a:t>
            </a:r>
            <a:r>
              <a:rPr lang="en-GB" dirty="0" err="1" smtClean="0"/>
              <a:t>cPCI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6" descr="P2160025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4752019" y="872717"/>
            <a:ext cx="4140461" cy="1422560"/>
          </a:xfrm>
          <a:prstGeom prst="rect">
            <a:avLst/>
          </a:prstGeom>
        </p:spPr>
      </p:pic>
      <p:pic>
        <p:nvPicPr>
          <p:cNvPr id="7" name="Picture 212" descr="gig-e-camera"/>
          <p:cNvPicPr>
            <a:picLocks noChangeAspect="1" noChangeArrowheads="1"/>
          </p:cNvPicPr>
          <p:nvPr/>
        </p:nvPicPr>
        <p:blipFill>
          <a:blip r:embed="rId4" cstate="print"/>
          <a:srcRect l="7703" t="12569" r="9193" b="12282"/>
          <a:stretch>
            <a:fillRect/>
          </a:stretch>
        </p:blipFill>
        <p:spPr bwMode="auto">
          <a:xfrm>
            <a:off x="7416316" y="2456892"/>
            <a:ext cx="1475656" cy="115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09" descr="photo"/>
          <p:cNvPicPr>
            <a:picLocks noChangeAspect="1" noChangeArrowheads="1"/>
          </p:cNvPicPr>
          <p:nvPr/>
        </p:nvPicPr>
        <p:blipFill>
          <a:blip r:embed="rId5" cstate="print"/>
          <a:srcRect l="2" t="17630" r="-233" b="16544"/>
          <a:stretch>
            <a:fillRect/>
          </a:stretch>
        </p:blipFill>
        <p:spPr bwMode="auto">
          <a:xfrm>
            <a:off x="4788024" y="2456892"/>
            <a:ext cx="2198187" cy="108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18" descr="DSCF0351"/>
          <p:cNvPicPr>
            <a:picLocks noChangeAspect="1" noChangeArrowheads="1"/>
          </p:cNvPicPr>
          <p:nvPr/>
        </p:nvPicPr>
        <p:blipFill>
          <a:blip r:embed="rId6" cstate="print"/>
          <a:srcRect l="7166" t="3844" b="8025"/>
          <a:stretch>
            <a:fillRect/>
          </a:stretch>
        </p:blipFill>
        <p:spPr bwMode="auto">
          <a:xfrm>
            <a:off x="4752020" y="4977172"/>
            <a:ext cx="1872208" cy="133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40" descr="DSCF0349"/>
          <p:cNvPicPr>
            <a:picLocks noChangeAspect="1" noChangeArrowheads="1"/>
          </p:cNvPicPr>
          <p:nvPr/>
        </p:nvPicPr>
        <p:blipFill>
          <a:blip r:embed="rId7" cstate="print"/>
          <a:srcRect l="8076" t="28081" r="9232" b="6763"/>
          <a:stretch>
            <a:fillRect/>
          </a:stretch>
        </p:blipFill>
        <p:spPr>
          <a:xfrm>
            <a:off x="6696237" y="5013176"/>
            <a:ext cx="2160240" cy="1296144"/>
          </a:xfrm>
          <a:prstGeom prst="rect">
            <a:avLst/>
          </a:prstGeom>
        </p:spPr>
      </p:pic>
      <p:pic>
        <p:nvPicPr>
          <p:cNvPr id="11" name="Picture 2" descr="DSC00536-edite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24028" y="3645024"/>
            <a:ext cx="3384376" cy="122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oter Placeholder 4"/>
          <p:cNvSpPr txBox="1">
            <a:spLocks/>
          </p:cNvSpPr>
          <p:nvPr/>
        </p:nvSpPr>
        <p:spPr>
          <a:xfrm>
            <a:off x="2303748" y="6309320"/>
            <a:ext cx="4500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449263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Lucida Sans Unicode" pitchFamily="34" charset="0"/>
              </a:rPr>
              <a:t>A Decade of EPICS on Diamond </a:t>
            </a:r>
          </a:p>
          <a:p>
            <a:pPr marL="0" marR="0" lvl="0" indent="0" algn="ctr" defTabSz="449263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Lucida Sans Unicode" pitchFamily="34" charset="0"/>
              </a:rPr>
              <a:t>EPICS Collaboration Meeting 1</a:t>
            </a:r>
            <a:r>
              <a:rPr kumimoji="0" lang="en-US" sz="16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Lucida Sans Unicode" pitchFamily="34" charset="0"/>
              </a:rPr>
              <a:t>st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Lucida Sans Unicode" pitchFamily="34" charset="0"/>
              </a:rPr>
              <a:t> – 3</a:t>
            </a:r>
            <a:r>
              <a:rPr kumimoji="0" lang="en-US" sz="16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Lucida Sans Unicode" pitchFamily="34" charset="0"/>
              </a:rPr>
              <a:t>rd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Lucida Sans Unicode" pitchFamily="34" charset="0"/>
              </a:rPr>
              <a:t> May 2013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Content	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b="1" dirty="0" smtClean="0"/>
              <a:t>Introduce Diamond</a:t>
            </a:r>
          </a:p>
          <a:p>
            <a:r>
              <a:rPr lang="en-GB" b="1" dirty="0" smtClean="0"/>
              <a:t>Key Diamond events over past decade</a:t>
            </a:r>
          </a:p>
          <a:p>
            <a:r>
              <a:rPr lang="en-GB" b="1" dirty="0" smtClean="0"/>
              <a:t>Significant developments in EPICS over the past decade</a:t>
            </a:r>
          </a:p>
          <a:p>
            <a:r>
              <a:rPr lang="en-GB" b="1" dirty="0" smtClean="0"/>
              <a:t>Technologies for today</a:t>
            </a:r>
          </a:p>
          <a:p>
            <a:r>
              <a:rPr lang="en-GB" b="1" dirty="0" smtClean="0"/>
              <a:t>Consider future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2303748" y="6273316"/>
            <a:ext cx="4500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449263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Lucida Sans Unicode" pitchFamily="34" charset="0"/>
              </a:rPr>
              <a:t>A Decade of EPICS on Diamond </a:t>
            </a:r>
          </a:p>
          <a:p>
            <a:pPr marL="0" marR="0" lvl="0" indent="0" algn="ctr" defTabSz="449263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Lucida Sans Unicode" pitchFamily="34" charset="0"/>
              </a:rPr>
              <a:t>EPICS Collaboration Meeting 1</a:t>
            </a:r>
            <a:r>
              <a:rPr kumimoji="0" lang="en-US" sz="1600" b="1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Lucida Sans Unicode" pitchFamily="34" charset="0"/>
              </a:rPr>
              <a:t>st</a:t>
            </a: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Lucida Sans Unicode" pitchFamily="34" charset="0"/>
              </a:rPr>
              <a:t> – 3</a:t>
            </a:r>
            <a:r>
              <a:rPr kumimoji="0" lang="en-US" sz="1600" b="1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Lucida Sans Unicode" pitchFamily="34" charset="0"/>
              </a:rPr>
              <a:t>rd</a:t>
            </a: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Lucida Sans Unicode" pitchFamily="34" charset="0"/>
              </a:rPr>
              <a:t> May 2013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Arrow Connector 49"/>
          <p:cNvCxnSpPr>
            <a:cxnSpLocks noChangeShapeType="1"/>
          </p:cNvCxnSpPr>
          <p:nvPr/>
        </p:nvCxnSpPr>
        <p:spPr bwMode="auto">
          <a:xfrm>
            <a:off x="4345343" y="2304664"/>
            <a:ext cx="0" cy="252028"/>
          </a:xfrm>
          <a:prstGeom prst="straightConnector1">
            <a:avLst/>
          </a:prstGeom>
          <a:noFill/>
          <a:ln w="76200" algn="ctr">
            <a:solidFill>
              <a:srgbClr val="002060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New Control System Architecture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6" name="Straight Arrow Connector 20"/>
          <p:cNvCxnSpPr>
            <a:cxnSpLocks noChangeShapeType="1"/>
            <a:endCxn id="14" idx="0"/>
          </p:cNvCxnSpPr>
          <p:nvPr/>
        </p:nvCxnSpPr>
        <p:spPr bwMode="auto">
          <a:xfrm flipH="1">
            <a:off x="1939807" y="3442835"/>
            <a:ext cx="2594" cy="303164"/>
          </a:xfrm>
          <a:prstGeom prst="straightConnector1">
            <a:avLst/>
          </a:prstGeom>
          <a:noFill/>
          <a:ln w="76200" algn="ctr">
            <a:solidFill>
              <a:schemeClr val="hlink"/>
            </a:solidFill>
            <a:round/>
            <a:headEnd/>
            <a:tailEnd/>
          </a:ln>
        </p:spPr>
      </p:cxnSp>
      <p:grpSp>
        <p:nvGrpSpPr>
          <p:cNvPr id="7" name="Group 143"/>
          <p:cNvGrpSpPr>
            <a:grpSpLocks/>
          </p:cNvGrpSpPr>
          <p:nvPr/>
        </p:nvGrpSpPr>
        <p:grpSpPr bwMode="auto">
          <a:xfrm>
            <a:off x="3179067" y="4441997"/>
            <a:ext cx="775187" cy="849715"/>
            <a:chOff x="568215" y="5387987"/>
            <a:chExt cx="474312" cy="352694"/>
          </a:xfrm>
        </p:grpSpPr>
        <p:cxnSp>
          <p:nvCxnSpPr>
            <p:cNvPr id="8" name="Straight Arrow Connector 24"/>
            <p:cNvCxnSpPr>
              <a:cxnSpLocks noChangeShapeType="1"/>
            </p:cNvCxnSpPr>
            <p:nvPr/>
          </p:nvCxnSpPr>
          <p:spPr bwMode="auto">
            <a:xfrm rot="5400000">
              <a:off x="392447" y="5563756"/>
              <a:ext cx="352693" cy="1158"/>
            </a:xfrm>
            <a:prstGeom prst="straightConnector1">
              <a:avLst/>
            </a:prstGeom>
            <a:noFill/>
            <a:ln w="76200" algn="ctr">
              <a:solidFill>
                <a:srgbClr val="00B0F0"/>
              </a:solidFill>
              <a:round/>
              <a:headEnd type="triangle" w="med" len="sm"/>
              <a:tailEnd type="triangle" w="med" len="sm"/>
            </a:ln>
          </p:spPr>
        </p:cxnSp>
        <p:cxnSp>
          <p:nvCxnSpPr>
            <p:cNvPr id="9" name="Straight Arrow Connector 27"/>
            <p:cNvCxnSpPr>
              <a:cxnSpLocks noChangeShapeType="1"/>
            </p:cNvCxnSpPr>
            <p:nvPr/>
          </p:nvCxnSpPr>
          <p:spPr bwMode="auto">
            <a:xfrm rot="5400000">
              <a:off x="656564" y="5563402"/>
              <a:ext cx="351987" cy="1158"/>
            </a:xfrm>
            <a:prstGeom prst="straightConnector1">
              <a:avLst/>
            </a:prstGeom>
            <a:noFill/>
            <a:ln w="76200" algn="ctr">
              <a:solidFill>
                <a:srgbClr val="00B0F0"/>
              </a:solidFill>
              <a:round/>
              <a:headEnd type="triangle" w="med" len="sm"/>
              <a:tailEnd type="triangle" w="med" len="sm"/>
            </a:ln>
          </p:spPr>
        </p:cxnSp>
        <p:cxnSp>
          <p:nvCxnSpPr>
            <p:cNvPr id="10" name="Straight Arrow Connector 28"/>
            <p:cNvCxnSpPr>
              <a:cxnSpLocks noChangeShapeType="1"/>
            </p:cNvCxnSpPr>
            <p:nvPr/>
          </p:nvCxnSpPr>
          <p:spPr bwMode="auto">
            <a:xfrm rot="5400000">
              <a:off x="865955" y="5563403"/>
              <a:ext cx="351987" cy="1157"/>
            </a:xfrm>
            <a:prstGeom prst="straightConnector1">
              <a:avLst/>
            </a:prstGeom>
            <a:noFill/>
            <a:ln w="76200" algn="ctr">
              <a:solidFill>
                <a:srgbClr val="00B0F0"/>
              </a:solidFill>
              <a:round/>
              <a:headEnd type="triangle" w="med" len="sm"/>
              <a:tailEnd type="triangle" w="med" len="sm"/>
            </a:ln>
          </p:spPr>
        </p:cxnSp>
      </p:grpSp>
      <p:cxnSp>
        <p:nvCxnSpPr>
          <p:cNvPr id="11" name="Straight Arrow Connector 42"/>
          <p:cNvCxnSpPr>
            <a:cxnSpLocks noChangeShapeType="1"/>
          </p:cNvCxnSpPr>
          <p:nvPr/>
        </p:nvCxnSpPr>
        <p:spPr bwMode="auto">
          <a:xfrm>
            <a:off x="1475656" y="2312876"/>
            <a:ext cx="5870561" cy="7469"/>
          </a:xfrm>
          <a:prstGeom prst="straightConnector1">
            <a:avLst/>
          </a:prstGeom>
          <a:noFill/>
          <a:ln w="76200" algn="ctr">
            <a:solidFill>
              <a:srgbClr val="002060"/>
            </a:solidFill>
            <a:round/>
            <a:headEnd type="arrow" w="med" len="med"/>
            <a:tailEnd type="arrow" w="med" len="med"/>
          </a:ln>
        </p:spPr>
      </p:cxnSp>
      <p:sp>
        <p:nvSpPr>
          <p:cNvPr id="12" name="TextBox 55"/>
          <p:cNvSpPr txBox="1">
            <a:spLocks noChangeArrowheads="1"/>
          </p:cNvSpPr>
          <p:nvPr/>
        </p:nvSpPr>
        <p:spPr bwMode="auto">
          <a:xfrm>
            <a:off x="4680012" y="1448780"/>
            <a:ext cx="1877039" cy="326243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lIns="36000" rIns="36000">
            <a:spAutoFit/>
          </a:bodyPr>
          <a:lstStyle/>
          <a:p>
            <a:pPr algn="ctr"/>
            <a:r>
              <a:rPr lang="en-GB" altLang="zh-CN" sz="1600" b="1" dirty="0">
                <a:solidFill>
                  <a:schemeClr val="tx1"/>
                </a:solidFill>
                <a:ea typeface="宋体" charset="-122"/>
              </a:rPr>
              <a:t>GDA </a:t>
            </a:r>
          </a:p>
        </p:txBody>
      </p:sp>
      <p:cxnSp>
        <p:nvCxnSpPr>
          <p:cNvPr id="13" name="Straight Arrow Connector 5"/>
          <p:cNvCxnSpPr>
            <a:cxnSpLocks noChangeShapeType="1"/>
          </p:cNvCxnSpPr>
          <p:nvPr/>
        </p:nvCxnSpPr>
        <p:spPr bwMode="auto">
          <a:xfrm flipV="1">
            <a:off x="827584" y="3400135"/>
            <a:ext cx="7256673" cy="0"/>
          </a:xfrm>
          <a:prstGeom prst="straightConnector1">
            <a:avLst/>
          </a:prstGeom>
          <a:noFill/>
          <a:ln w="76200" algn="ctr">
            <a:solidFill>
              <a:schemeClr val="hlink"/>
            </a:solidFill>
            <a:round/>
            <a:headEnd type="arrow" w="med" len="med"/>
            <a:tailEnd type="arrow" w="med" len="med"/>
          </a:ln>
        </p:spPr>
      </p:cxn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1250176" y="3745999"/>
            <a:ext cx="1379261" cy="56015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zh-CN" sz="1600" b="1" dirty="0">
                <a:solidFill>
                  <a:schemeClr val="tx1"/>
                </a:solidFill>
                <a:ea typeface="宋体" charset="-122"/>
              </a:rPr>
              <a:t>Rem. I/O Modules</a:t>
            </a: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2797956" y="3745999"/>
            <a:ext cx="1630742" cy="56015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zh-CN" sz="1600" b="1">
                <a:solidFill>
                  <a:schemeClr val="tx1"/>
                </a:solidFill>
                <a:ea typeface="宋体" charset="-122"/>
              </a:rPr>
              <a:t>Terminal Servers</a:t>
            </a: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4568698" y="3745999"/>
            <a:ext cx="1301483" cy="56015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lIns="36000" rIns="36000">
            <a:spAutoFit/>
          </a:bodyPr>
          <a:lstStyle/>
          <a:p>
            <a:pPr algn="ctr"/>
            <a:r>
              <a:rPr lang="en-GB" altLang="zh-CN" sz="1600" b="1">
                <a:solidFill>
                  <a:schemeClr val="tx1"/>
                </a:solidFill>
                <a:ea typeface="宋体" charset="-122"/>
              </a:rPr>
              <a:t>PMAC GeoBrick</a:t>
            </a: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5997219" y="3745999"/>
            <a:ext cx="1506297" cy="56015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altLang="zh-CN" sz="1600" b="1" dirty="0" err="1">
                <a:solidFill>
                  <a:schemeClr val="tx1"/>
                </a:solidFill>
                <a:ea typeface="宋体" charset="-122"/>
              </a:rPr>
              <a:t>GigE</a:t>
            </a:r>
            <a:r>
              <a:rPr lang="en-GB" altLang="zh-CN" sz="1600" b="1" dirty="0">
                <a:solidFill>
                  <a:schemeClr val="tx1"/>
                </a:solidFill>
                <a:ea typeface="宋体" charset="-122"/>
              </a:rPr>
              <a:t> </a:t>
            </a:r>
            <a:r>
              <a:rPr lang="en-GB" altLang="zh-CN" sz="1600" b="1" dirty="0" smtClean="0">
                <a:solidFill>
                  <a:schemeClr val="tx1"/>
                </a:solidFill>
                <a:ea typeface="宋体" charset="-122"/>
              </a:rPr>
              <a:t>Protocol</a:t>
            </a:r>
          </a:p>
          <a:p>
            <a:pPr algn="ctr"/>
            <a:endParaRPr lang="en-GB" altLang="zh-CN" sz="1600" b="1" dirty="0">
              <a:solidFill>
                <a:schemeClr val="tx1"/>
              </a:solidFill>
              <a:ea typeface="宋体" charset="-122"/>
            </a:endParaRPr>
          </a:p>
        </p:txBody>
      </p:sp>
      <p:cxnSp>
        <p:nvCxnSpPr>
          <p:cNvPr id="19" name="Straight Arrow Connector 21"/>
          <p:cNvCxnSpPr>
            <a:cxnSpLocks noChangeShapeType="1"/>
            <a:endCxn id="16" idx="0"/>
          </p:cNvCxnSpPr>
          <p:nvPr/>
        </p:nvCxnSpPr>
        <p:spPr bwMode="auto">
          <a:xfrm>
            <a:off x="5219440" y="3380920"/>
            <a:ext cx="0" cy="365079"/>
          </a:xfrm>
          <a:prstGeom prst="straightConnector1">
            <a:avLst/>
          </a:prstGeom>
          <a:noFill/>
          <a:ln w="76200" algn="ctr">
            <a:solidFill>
              <a:schemeClr val="hlink"/>
            </a:solidFill>
            <a:round/>
            <a:headEnd/>
            <a:tailEnd/>
          </a:ln>
        </p:spPr>
      </p:cxnSp>
      <p:cxnSp>
        <p:nvCxnSpPr>
          <p:cNvPr id="20" name="Straight Arrow Connector 22"/>
          <p:cNvCxnSpPr>
            <a:cxnSpLocks noChangeShapeType="1"/>
            <a:endCxn id="17" idx="0"/>
          </p:cNvCxnSpPr>
          <p:nvPr/>
        </p:nvCxnSpPr>
        <p:spPr bwMode="auto">
          <a:xfrm>
            <a:off x="6733516" y="3374516"/>
            <a:ext cx="16852" cy="371483"/>
          </a:xfrm>
          <a:prstGeom prst="straightConnector1">
            <a:avLst/>
          </a:prstGeom>
          <a:noFill/>
          <a:ln w="76200" algn="ctr">
            <a:solidFill>
              <a:schemeClr val="hlink"/>
            </a:solidFill>
            <a:round/>
            <a:headEnd/>
            <a:tailEnd/>
          </a:ln>
        </p:spPr>
      </p:cxnSp>
      <p:sp>
        <p:nvSpPr>
          <p:cNvPr id="21" name="TextBox 20"/>
          <p:cNvSpPr txBox="1"/>
          <p:nvPr/>
        </p:nvSpPr>
        <p:spPr>
          <a:xfrm>
            <a:off x="2447764" y="2528900"/>
            <a:ext cx="3774819" cy="32624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altLang="zh-CN" sz="1600" b="1">
                <a:solidFill>
                  <a:schemeClr val="tx1"/>
                </a:solidFill>
                <a:ea typeface="宋体" charset="-122"/>
              </a:rPr>
              <a:t>EPICS IOC Server x86/Linux</a:t>
            </a:r>
          </a:p>
        </p:txBody>
      </p:sp>
      <p:sp>
        <p:nvSpPr>
          <p:cNvPr id="22" name="TextBox 47"/>
          <p:cNvSpPr txBox="1">
            <a:spLocks noChangeArrowheads="1"/>
          </p:cNvSpPr>
          <p:nvPr/>
        </p:nvSpPr>
        <p:spPr bwMode="auto">
          <a:xfrm>
            <a:off x="1543140" y="3009437"/>
            <a:ext cx="1319630" cy="32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zh-CN" sz="1600" b="1" dirty="0">
                <a:solidFill>
                  <a:schemeClr val="tx1"/>
                </a:solidFill>
                <a:ea typeface="宋体" charset="-122"/>
              </a:rPr>
              <a:t>Ethernet</a:t>
            </a:r>
          </a:p>
        </p:txBody>
      </p:sp>
      <p:cxnSp>
        <p:nvCxnSpPr>
          <p:cNvPr id="24" name="Straight Arrow Connector 23"/>
          <p:cNvCxnSpPr>
            <a:cxnSpLocks noChangeShapeType="1"/>
            <a:stCxn id="43" idx="2"/>
          </p:cNvCxnSpPr>
          <p:nvPr/>
        </p:nvCxnSpPr>
        <p:spPr bwMode="auto">
          <a:xfrm flipH="1">
            <a:off x="2850943" y="1775023"/>
            <a:ext cx="1296" cy="495716"/>
          </a:xfrm>
          <a:prstGeom prst="straightConnector1">
            <a:avLst/>
          </a:prstGeom>
          <a:noFill/>
          <a:ln w="76200" algn="ctr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25" name="Straight Arrow Connector 43"/>
          <p:cNvCxnSpPr>
            <a:cxnSpLocks noChangeShapeType="1"/>
            <a:stCxn id="12" idx="2"/>
          </p:cNvCxnSpPr>
          <p:nvPr/>
        </p:nvCxnSpPr>
        <p:spPr bwMode="auto">
          <a:xfrm flipH="1">
            <a:off x="5615941" y="1775023"/>
            <a:ext cx="2591" cy="491446"/>
          </a:xfrm>
          <a:prstGeom prst="straightConnector1">
            <a:avLst/>
          </a:prstGeom>
          <a:noFill/>
          <a:ln w="76200" algn="ctr">
            <a:solidFill>
              <a:srgbClr val="002060"/>
            </a:solidFill>
            <a:round/>
            <a:headEnd/>
            <a:tailEnd/>
          </a:ln>
        </p:spPr>
      </p:cxnSp>
      <p:grpSp>
        <p:nvGrpSpPr>
          <p:cNvPr id="27" name="Group 159"/>
          <p:cNvGrpSpPr>
            <a:grpSpLocks/>
          </p:cNvGrpSpPr>
          <p:nvPr/>
        </p:nvGrpSpPr>
        <p:grpSpPr bwMode="auto">
          <a:xfrm>
            <a:off x="1582028" y="4441997"/>
            <a:ext cx="772593" cy="849715"/>
            <a:chOff x="568215" y="5387987"/>
            <a:chExt cx="474312" cy="352694"/>
          </a:xfrm>
        </p:grpSpPr>
        <p:cxnSp>
          <p:nvCxnSpPr>
            <p:cNvPr id="28" name="Straight Arrow Connector 24"/>
            <p:cNvCxnSpPr>
              <a:cxnSpLocks noChangeShapeType="1"/>
            </p:cNvCxnSpPr>
            <p:nvPr/>
          </p:nvCxnSpPr>
          <p:spPr bwMode="auto">
            <a:xfrm rot="5400000">
              <a:off x="392447" y="5563756"/>
              <a:ext cx="352693" cy="1158"/>
            </a:xfrm>
            <a:prstGeom prst="straightConnector1">
              <a:avLst/>
            </a:prstGeom>
            <a:noFill/>
            <a:ln w="76200" algn="ctr">
              <a:solidFill>
                <a:srgbClr val="00B0F0"/>
              </a:solidFill>
              <a:round/>
              <a:headEnd type="triangle" w="med" len="sm"/>
              <a:tailEnd type="triangle" w="med" len="sm"/>
            </a:ln>
          </p:spPr>
        </p:cxnSp>
        <p:cxnSp>
          <p:nvCxnSpPr>
            <p:cNvPr id="29" name="Straight Arrow Connector 27"/>
            <p:cNvCxnSpPr>
              <a:cxnSpLocks noChangeShapeType="1"/>
            </p:cNvCxnSpPr>
            <p:nvPr/>
          </p:nvCxnSpPr>
          <p:spPr bwMode="auto">
            <a:xfrm rot="5400000">
              <a:off x="656564" y="5563402"/>
              <a:ext cx="351987" cy="1158"/>
            </a:xfrm>
            <a:prstGeom prst="straightConnector1">
              <a:avLst/>
            </a:prstGeom>
            <a:noFill/>
            <a:ln w="76200" algn="ctr">
              <a:solidFill>
                <a:srgbClr val="00B0F0"/>
              </a:solidFill>
              <a:round/>
              <a:headEnd type="triangle" w="med" len="sm"/>
              <a:tailEnd type="triangle" w="med" len="sm"/>
            </a:ln>
          </p:spPr>
        </p:cxnSp>
        <p:cxnSp>
          <p:nvCxnSpPr>
            <p:cNvPr id="30" name="Straight Arrow Connector 28"/>
            <p:cNvCxnSpPr>
              <a:cxnSpLocks noChangeShapeType="1"/>
            </p:cNvCxnSpPr>
            <p:nvPr/>
          </p:nvCxnSpPr>
          <p:spPr bwMode="auto">
            <a:xfrm rot="5400000">
              <a:off x="865955" y="5563403"/>
              <a:ext cx="351987" cy="1157"/>
            </a:xfrm>
            <a:prstGeom prst="straightConnector1">
              <a:avLst/>
            </a:prstGeom>
            <a:noFill/>
            <a:ln w="76200" algn="ctr">
              <a:solidFill>
                <a:srgbClr val="00B0F0"/>
              </a:solidFill>
              <a:round/>
              <a:headEnd type="triangle" w="med" len="sm"/>
              <a:tailEnd type="triangle" w="med" len="sm"/>
            </a:ln>
          </p:spPr>
        </p:cxnSp>
      </p:grpSp>
      <p:grpSp>
        <p:nvGrpSpPr>
          <p:cNvPr id="31" name="Group 167"/>
          <p:cNvGrpSpPr>
            <a:grpSpLocks/>
          </p:cNvGrpSpPr>
          <p:nvPr/>
        </p:nvGrpSpPr>
        <p:grpSpPr bwMode="auto">
          <a:xfrm>
            <a:off x="4848698" y="4441997"/>
            <a:ext cx="772593" cy="849715"/>
            <a:chOff x="568215" y="5387987"/>
            <a:chExt cx="474312" cy="352694"/>
          </a:xfrm>
        </p:grpSpPr>
        <p:cxnSp>
          <p:nvCxnSpPr>
            <p:cNvPr id="32" name="Straight Arrow Connector 24"/>
            <p:cNvCxnSpPr>
              <a:cxnSpLocks noChangeShapeType="1"/>
            </p:cNvCxnSpPr>
            <p:nvPr/>
          </p:nvCxnSpPr>
          <p:spPr bwMode="auto">
            <a:xfrm rot="5400000">
              <a:off x="392447" y="5563756"/>
              <a:ext cx="352693" cy="1158"/>
            </a:xfrm>
            <a:prstGeom prst="straightConnector1">
              <a:avLst/>
            </a:prstGeom>
            <a:noFill/>
            <a:ln w="76200" algn="ctr">
              <a:solidFill>
                <a:srgbClr val="00B0F0"/>
              </a:solidFill>
              <a:round/>
              <a:headEnd type="triangle" w="med" len="sm"/>
              <a:tailEnd type="triangle" w="med" len="sm"/>
            </a:ln>
          </p:spPr>
        </p:cxnSp>
        <p:cxnSp>
          <p:nvCxnSpPr>
            <p:cNvPr id="33" name="Straight Arrow Connector 27"/>
            <p:cNvCxnSpPr>
              <a:cxnSpLocks noChangeShapeType="1"/>
            </p:cNvCxnSpPr>
            <p:nvPr/>
          </p:nvCxnSpPr>
          <p:spPr bwMode="auto">
            <a:xfrm rot="5400000">
              <a:off x="656564" y="5563402"/>
              <a:ext cx="351987" cy="1158"/>
            </a:xfrm>
            <a:prstGeom prst="straightConnector1">
              <a:avLst/>
            </a:prstGeom>
            <a:noFill/>
            <a:ln w="76200" algn="ctr">
              <a:solidFill>
                <a:srgbClr val="00B0F0"/>
              </a:solidFill>
              <a:round/>
              <a:headEnd type="triangle" w="med" len="sm"/>
              <a:tailEnd type="triangle" w="med" len="sm"/>
            </a:ln>
          </p:spPr>
        </p:cxnSp>
        <p:cxnSp>
          <p:nvCxnSpPr>
            <p:cNvPr id="34" name="Straight Arrow Connector 28"/>
            <p:cNvCxnSpPr>
              <a:cxnSpLocks noChangeShapeType="1"/>
            </p:cNvCxnSpPr>
            <p:nvPr/>
          </p:nvCxnSpPr>
          <p:spPr bwMode="auto">
            <a:xfrm rot="5400000">
              <a:off x="865955" y="5563403"/>
              <a:ext cx="351987" cy="1157"/>
            </a:xfrm>
            <a:prstGeom prst="straightConnector1">
              <a:avLst/>
            </a:prstGeom>
            <a:noFill/>
            <a:ln w="76200" algn="ctr">
              <a:solidFill>
                <a:srgbClr val="00B0F0"/>
              </a:solidFill>
              <a:round/>
              <a:headEnd type="triangle" w="med" len="sm"/>
              <a:tailEnd type="triangle" w="med" len="sm"/>
            </a:ln>
          </p:spPr>
        </p:cxnSp>
      </p:grpSp>
      <p:grpSp>
        <p:nvGrpSpPr>
          <p:cNvPr id="35" name="Group 171"/>
          <p:cNvGrpSpPr>
            <a:grpSpLocks/>
          </p:cNvGrpSpPr>
          <p:nvPr/>
        </p:nvGrpSpPr>
        <p:grpSpPr bwMode="auto">
          <a:xfrm>
            <a:off x="6412034" y="4441997"/>
            <a:ext cx="775185" cy="849715"/>
            <a:chOff x="568215" y="5387987"/>
            <a:chExt cx="474312" cy="352694"/>
          </a:xfrm>
        </p:grpSpPr>
        <p:cxnSp>
          <p:nvCxnSpPr>
            <p:cNvPr id="36" name="Straight Arrow Connector 24"/>
            <p:cNvCxnSpPr>
              <a:cxnSpLocks noChangeShapeType="1"/>
            </p:cNvCxnSpPr>
            <p:nvPr/>
          </p:nvCxnSpPr>
          <p:spPr bwMode="auto">
            <a:xfrm rot="5400000">
              <a:off x="392447" y="5563756"/>
              <a:ext cx="352693" cy="1158"/>
            </a:xfrm>
            <a:prstGeom prst="straightConnector1">
              <a:avLst/>
            </a:prstGeom>
            <a:noFill/>
            <a:ln w="76200" algn="ctr">
              <a:solidFill>
                <a:srgbClr val="00B0F0"/>
              </a:solidFill>
              <a:round/>
              <a:headEnd type="triangle" w="med" len="sm"/>
              <a:tailEnd type="triangle" w="med" len="sm"/>
            </a:ln>
          </p:spPr>
        </p:cxnSp>
        <p:cxnSp>
          <p:nvCxnSpPr>
            <p:cNvPr id="37" name="Straight Arrow Connector 27"/>
            <p:cNvCxnSpPr>
              <a:cxnSpLocks noChangeShapeType="1"/>
            </p:cNvCxnSpPr>
            <p:nvPr/>
          </p:nvCxnSpPr>
          <p:spPr bwMode="auto">
            <a:xfrm rot="5400000">
              <a:off x="656564" y="5563402"/>
              <a:ext cx="351987" cy="1158"/>
            </a:xfrm>
            <a:prstGeom prst="straightConnector1">
              <a:avLst/>
            </a:prstGeom>
            <a:noFill/>
            <a:ln w="76200" algn="ctr">
              <a:solidFill>
                <a:srgbClr val="00B0F0"/>
              </a:solidFill>
              <a:round/>
              <a:headEnd type="triangle" w="med" len="sm"/>
              <a:tailEnd type="triangle" w="med" len="sm"/>
            </a:ln>
          </p:spPr>
        </p:cxnSp>
        <p:cxnSp>
          <p:nvCxnSpPr>
            <p:cNvPr id="38" name="Straight Arrow Connector 28"/>
            <p:cNvCxnSpPr>
              <a:cxnSpLocks noChangeShapeType="1"/>
            </p:cNvCxnSpPr>
            <p:nvPr/>
          </p:nvCxnSpPr>
          <p:spPr bwMode="auto">
            <a:xfrm rot="5400000">
              <a:off x="865955" y="5563403"/>
              <a:ext cx="351987" cy="1157"/>
            </a:xfrm>
            <a:prstGeom prst="straightConnector1">
              <a:avLst/>
            </a:prstGeom>
            <a:noFill/>
            <a:ln w="76200" algn="ctr">
              <a:solidFill>
                <a:srgbClr val="00B0F0"/>
              </a:solidFill>
              <a:round/>
              <a:headEnd type="triangle" w="med" len="sm"/>
              <a:tailEnd type="triangle" w="med" len="sm"/>
            </a:ln>
          </p:spPr>
        </p:cxnSp>
      </p:grpSp>
      <p:sp>
        <p:nvSpPr>
          <p:cNvPr id="39" name="TextBox 23"/>
          <p:cNvSpPr txBox="1">
            <a:spLocks noChangeArrowheads="1"/>
          </p:cNvSpPr>
          <p:nvPr/>
        </p:nvSpPr>
        <p:spPr bwMode="auto">
          <a:xfrm>
            <a:off x="1068695" y="5334411"/>
            <a:ext cx="1799261" cy="56015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zh-CN" sz="1600" b="1" dirty="0">
                <a:solidFill>
                  <a:schemeClr val="tx1"/>
                </a:solidFill>
                <a:ea typeface="宋体" charset="-122"/>
              </a:rPr>
              <a:t>Analogue &amp; Digital I/O</a:t>
            </a:r>
          </a:p>
        </p:txBody>
      </p:sp>
      <p:sp>
        <p:nvSpPr>
          <p:cNvPr id="40" name="TextBox 30"/>
          <p:cNvSpPr txBox="1">
            <a:spLocks noChangeArrowheads="1"/>
          </p:cNvSpPr>
          <p:nvPr/>
        </p:nvSpPr>
        <p:spPr bwMode="auto">
          <a:xfrm>
            <a:off x="2870549" y="5334411"/>
            <a:ext cx="1485556" cy="32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zh-CN" sz="1600" b="1" dirty="0">
                <a:solidFill>
                  <a:schemeClr val="tx1"/>
                </a:solidFill>
                <a:ea typeface="宋体" charset="-122"/>
              </a:rPr>
              <a:t>RS232 &amp; RS45</a:t>
            </a:r>
          </a:p>
        </p:txBody>
      </p:sp>
      <p:sp>
        <p:nvSpPr>
          <p:cNvPr id="41" name="TextBox 34"/>
          <p:cNvSpPr txBox="1">
            <a:spLocks noChangeArrowheads="1"/>
          </p:cNvSpPr>
          <p:nvPr/>
        </p:nvSpPr>
        <p:spPr bwMode="auto">
          <a:xfrm>
            <a:off x="4475365" y="5334411"/>
            <a:ext cx="1324817" cy="32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zh-CN" sz="1600" b="1">
                <a:solidFill>
                  <a:schemeClr val="tx1"/>
                </a:solidFill>
                <a:ea typeface="宋体" charset="-122"/>
              </a:rPr>
              <a:t>Motors</a:t>
            </a:r>
          </a:p>
        </p:txBody>
      </p:sp>
      <p:sp>
        <p:nvSpPr>
          <p:cNvPr id="42" name="TextBox 38"/>
          <p:cNvSpPr txBox="1">
            <a:spLocks noChangeArrowheads="1"/>
          </p:cNvSpPr>
          <p:nvPr/>
        </p:nvSpPr>
        <p:spPr bwMode="auto">
          <a:xfrm>
            <a:off x="5945367" y="5334411"/>
            <a:ext cx="1578890" cy="32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zh-CN" sz="1600" b="1">
                <a:solidFill>
                  <a:schemeClr val="tx1"/>
                </a:solidFill>
                <a:ea typeface="宋体" charset="-122"/>
              </a:rPr>
              <a:t>Cameras</a:t>
            </a:r>
          </a:p>
        </p:txBody>
      </p:sp>
      <p:sp>
        <p:nvSpPr>
          <p:cNvPr id="43" name="TextBox 54"/>
          <p:cNvSpPr txBox="1">
            <a:spLocks noChangeArrowheads="1"/>
          </p:cNvSpPr>
          <p:nvPr/>
        </p:nvSpPr>
        <p:spPr bwMode="auto">
          <a:xfrm>
            <a:off x="1819089" y="1448780"/>
            <a:ext cx="2066299" cy="326243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lIns="36000" rIns="36000">
            <a:spAutoFit/>
          </a:bodyPr>
          <a:lstStyle/>
          <a:p>
            <a:pPr algn="ctr"/>
            <a:r>
              <a:rPr lang="en-GB" altLang="zh-CN" sz="1600" b="1" dirty="0" smtClean="0">
                <a:solidFill>
                  <a:schemeClr val="tx1"/>
                </a:solidFill>
                <a:ea typeface="宋体" charset="-122"/>
              </a:rPr>
              <a:t>EPICS Client</a:t>
            </a:r>
            <a:endParaRPr lang="en-GB" altLang="zh-CN" sz="1600" b="1" dirty="0">
              <a:solidFill>
                <a:schemeClr val="tx1"/>
              </a:solidFill>
              <a:ea typeface="宋体" charset="-122"/>
            </a:endParaRPr>
          </a:p>
        </p:txBody>
      </p:sp>
      <p:cxnSp>
        <p:nvCxnSpPr>
          <p:cNvPr id="51" name="Straight Arrow Connector 20"/>
          <p:cNvCxnSpPr>
            <a:cxnSpLocks noChangeShapeType="1"/>
          </p:cNvCxnSpPr>
          <p:nvPr/>
        </p:nvCxnSpPr>
        <p:spPr bwMode="auto">
          <a:xfrm flipH="1">
            <a:off x="3563888" y="3429000"/>
            <a:ext cx="2594" cy="303164"/>
          </a:xfrm>
          <a:prstGeom prst="straightConnector1">
            <a:avLst/>
          </a:prstGeom>
          <a:noFill/>
          <a:ln w="76200" algn="ctr">
            <a:solidFill>
              <a:schemeClr val="hlink"/>
            </a:solidFill>
            <a:round/>
            <a:headEnd/>
            <a:tailEnd/>
          </a:ln>
        </p:spPr>
      </p:cxnSp>
      <p:cxnSp>
        <p:nvCxnSpPr>
          <p:cNvPr id="52" name="Straight Arrow Connector 20"/>
          <p:cNvCxnSpPr>
            <a:cxnSpLocks noChangeShapeType="1"/>
          </p:cNvCxnSpPr>
          <p:nvPr/>
        </p:nvCxnSpPr>
        <p:spPr bwMode="auto">
          <a:xfrm>
            <a:off x="4355976" y="2852936"/>
            <a:ext cx="0" cy="519188"/>
          </a:xfrm>
          <a:prstGeom prst="straightConnector1">
            <a:avLst/>
          </a:prstGeom>
          <a:noFill/>
          <a:ln w="76200" algn="ctr">
            <a:solidFill>
              <a:schemeClr val="hlink"/>
            </a:solidFill>
            <a:round/>
            <a:headEnd/>
            <a:tailEnd/>
          </a:ln>
        </p:spPr>
      </p:cxnSp>
      <p:sp>
        <p:nvSpPr>
          <p:cNvPr id="44" name="Footer Placeholder 4"/>
          <p:cNvSpPr txBox="1">
            <a:spLocks/>
          </p:cNvSpPr>
          <p:nvPr/>
        </p:nvSpPr>
        <p:spPr>
          <a:xfrm>
            <a:off x="2303748" y="6309320"/>
            <a:ext cx="4500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449263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Lucida Sans Unicode" pitchFamily="34" charset="0"/>
              </a:rPr>
              <a:t>A Decade of EPICS on Diamond </a:t>
            </a:r>
          </a:p>
          <a:p>
            <a:pPr marL="0" marR="0" lvl="0" indent="0" algn="ctr" defTabSz="449263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Lucida Sans Unicode" pitchFamily="34" charset="0"/>
              </a:rPr>
              <a:t>EPICS Collaboration Meeting 1</a:t>
            </a:r>
            <a:r>
              <a:rPr kumimoji="0" lang="en-US" sz="1600" b="1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Lucida Sans Unicode" pitchFamily="34" charset="0"/>
              </a:rPr>
              <a:t>st</a:t>
            </a: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Lucida Sans Unicode" pitchFamily="34" charset="0"/>
              </a:rPr>
              <a:t> – 3</a:t>
            </a:r>
            <a:r>
              <a:rPr kumimoji="0" lang="en-US" sz="1600" b="1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Lucida Sans Unicode" pitchFamily="34" charset="0"/>
              </a:rPr>
              <a:t>rd</a:t>
            </a: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Lucida Sans Unicode" pitchFamily="34" charset="0"/>
              </a:rPr>
              <a:t> May 2013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EPICS V4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4464496" cy="5217443"/>
          </a:xfrm>
        </p:spPr>
        <p:txBody>
          <a:bodyPr>
            <a:noAutofit/>
          </a:bodyPr>
          <a:lstStyle/>
          <a:p>
            <a:r>
              <a:rPr lang="en-GB" sz="2400" dirty="0" smtClean="0"/>
              <a:t>In 2003 we tried to plan “EPICS2010”</a:t>
            </a:r>
          </a:p>
          <a:p>
            <a:pPr lvl="1"/>
            <a:r>
              <a:rPr lang="en-GB" sz="2000" dirty="0" smtClean="0"/>
              <a:t>Out of which came .......</a:t>
            </a:r>
          </a:p>
          <a:p>
            <a:r>
              <a:rPr lang="en-GB" sz="2400" dirty="0" smtClean="0"/>
              <a:t>EPICS V4</a:t>
            </a:r>
          </a:p>
          <a:p>
            <a:pPr lvl="1"/>
            <a:r>
              <a:rPr lang="en-GB" sz="2000" dirty="0" smtClean="0"/>
              <a:t>EPICS V4 session at this meeting </a:t>
            </a:r>
          </a:p>
          <a:p>
            <a:r>
              <a:rPr lang="en-GB" sz="2400" dirty="0" smtClean="0"/>
              <a:t>Extends </a:t>
            </a:r>
            <a:r>
              <a:rPr lang="en-GB" sz="2400" dirty="0" smtClean="0"/>
              <a:t>capability of EPICS</a:t>
            </a:r>
          </a:p>
          <a:p>
            <a:pPr lvl="1"/>
            <a:r>
              <a:rPr lang="en-GB" sz="2000" dirty="0" smtClean="0"/>
              <a:t>Services</a:t>
            </a:r>
          </a:p>
          <a:p>
            <a:pPr lvl="1"/>
            <a:r>
              <a:rPr lang="en-GB" sz="2000" dirty="0" smtClean="0"/>
              <a:t>Data acquisition</a:t>
            </a:r>
          </a:p>
          <a:p>
            <a:r>
              <a:rPr lang="en-GB" sz="2400" dirty="0" smtClean="0"/>
              <a:t>Part of the future</a:t>
            </a:r>
          </a:p>
          <a:p>
            <a:pPr lvl="1"/>
            <a:r>
              <a:rPr lang="en-GB" sz="2000" dirty="0" smtClean="0"/>
              <a:t>Importance of V3 interoperability</a:t>
            </a:r>
          </a:p>
          <a:p>
            <a:endParaRPr lang="en-GB" sz="3600" dirty="0"/>
          </a:p>
        </p:txBody>
      </p:sp>
      <p:pic>
        <p:nvPicPr>
          <p:cNvPr id="7" name="Picture 3" descr="2003-06-EPICS-2010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5996" y="836712"/>
            <a:ext cx="4320480" cy="2881221"/>
          </a:xfrm>
          <a:prstGeom prst="rect">
            <a:avLst/>
          </a:prstGeom>
          <a:noFill/>
        </p:spPr>
      </p:pic>
      <p:pic>
        <p:nvPicPr>
          <p:cNvPr id="6" name="Picture 1027" descr="2003-06-EPICS-20100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5996" y="3789040"/>
            <a:ext cx="4356484" cy="2905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Diamond 2013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CC187-FBA4-43C9-AB05-4B6D2096E51D}" type="datetime1">
              <a:rPr lang="en-GB" smtClean="0"/>
              <a:pPr/>
              <a:t>30/04/2013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9" descr="10EC2257_Diamond_aerial_view.jpg"/>
          <p:cNvPicPr>
            <a:picLocks noChangeAspect="1"/>
          </p:cNvPicPr>
          <p:nvPr/>
        </p:nvPicPr>
        <p:blipFill>
          <a:blip r:embed="rId2" cstate="print"/>
          <a:srcRect l="13814" t="18326" r="8638" b="24863"/>
          <a:stretch>
            <a:fillRect/>
          </a:stretch>
        </p:blipFill>
        <p:spPr bwMode="auto">
          <a:xfrm>
            <a:off x="0" y="872716"/>
            <a:ext cx="9155723" cy="598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People</a:t>
            </a:r>
            <a:endParaRPr lang="en-GB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15" descr="Price%20Andrew"/>
          <p:cNvPicPr>
            <a:picLocks noGrp="1" noChangeArrowheads="1"/>
          </p:cNvPicPr>
          <p:nvPr>
            <p:ph sz="half" idx="1"/>
          </p:nvPr>
        </p:nvPicPr>
        <p:blipFill>
          <a:blip r:embed="rId2" cstate="print"/>
          <a:srcRect l="22452" r="22452"/>
          <a:stretch>
            <a:fillRect/>
          </a:stretch>
        </p:blipFill>
        <p:spPr>
          <a:xfrm>
            <a:off x="2159732" y="2348880"/>
            <a:ext cx="756084" cy="900099"/>
          </a:xfrm>
          <a:noFill/>
          <a:ln/>
        </p:spPr>
      </p:pic>
      <p:pic>
        <p:nvPicPr>
          <p:cNvPr id="8" name="Picture 5" descr="BAKER%20K%2003EC3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348880"/>
            <a:ext cx="794206" cy="893015"/>
          </a:xfrm>
          <a:prstGeom prst="rect">
            <a:avLst/>
          </a:prstGeom>
          <a:noFill/>
        </p:spPr>
      </p:pic>
      <p:pic>
        <p:nvPicPr>
          <p:cNvPr id="9" name="Picture 6" descr="CHERNOUSKO%20Y%2003EC198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348880"/>
            <a:ext cx="794206" cy="893015"/>
          </a:xfrm>
          <a:prstGeom prst="rect">
            <a:avLst/>
          </a:prstGeom>
          <a:noFill/>
        </p:spPr>
      </p:pic>
      <p:pic>
        <p:nvPicPr>
          <p:cNvPr id="10" name="Picture 7" descr="GILLINGHAM%20I%2003EC30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348880"/>
            <a:ext cx="767732" cy="893015"/>
          </a:xfrm>
          <a:prstGeom prst="rect">
            <a:avLst/>
          </a:prstGeom>
          <a:noFill/>
        </p:spPr>
      </p:pic>
      <p:pic>
        <p:nvPicPr>
          <p:cNvPr id="12" name="Picture 9" descr="HAMADYK%20P%2003EC30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348880"/>
            <a:ext cx="767731" cy="894883"/>
          </a:xfrm>
          <a:prstGeom prst="rect">
            <a:avLst/>
          </a:prstGeom>
          <a:noFill/>
        </p:spPr>
      </p:pic>
      <p:pic>
        <p:nvPicPr>
          <p:cNvPr id="14" name="Picture 12" descr="LAY%20S%2003EC304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04148" y="2348880"/>
            <a:ext cx="767605" cy="893015"/>
          </a:xfrm>
          <a:prstGeom prst="rect">
            <a:avLst/>
          </a:prstGeom>
          <a:noFill/>
        </p:spPr>
      </p:pic>
      <p:pic>
        <p:nvPicPr>
          <p:cNvPr id="15" name="Picture 13" descr="LEECH%20M%2003EC338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936" y="2348880"/>
            <a:ext cx="767732" cy="893015"/>
          </a:xfrm>
          <a:prstGeom prst="rect">
            <a:avLst/>
          </a:prstGeom>
          <a:noFill/>
        </p:spPr>
      </p:pic>
      <p:pic>
        <p:nvPicPr>
          <p:cNvPr id="2050" name="Picture 2" descr="http://intranet/SharedContent/Image/People/Amos_Paul.jpg"/>
          <p:cNvPicPr>
            <a:picLocks noChangeAspect="1" noChangeArrowheads="1"/>
          </p:cNvPicPr>
          <p:nvPr/>
        </p:nvPicPr>
        <p:blipFill>
          <a:blip r:embed="rId9" cstate="print"/>
          <a:srcRect l="6824" r="7882"/>
          <a:stretch>
            <a:fillRect/>
          </a:stretch>
        </p:blipFill>
        <p:spPr bwMode="auto">
          <a:xfrm>
            <a:off x="7848364" y="2348880"/>
            <a:ext cx="756084" cy="900100"/>
          </a:xfrm>
          <a:prstGeom prst="rect">
            <a:avLst/>
          </a:prstGeom>
          <a:noFill/>
        </p:spPr>
      </p:pic>
      <p:pic>
        <p:nvPicPr>
          <p:cNvPr id="2052" name="Picture 4" descr="http://intranet/SharedContent/Image/People/Dawkins_Nick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12260" y="2348880"/>
            <a:ext cx="775947" cy="900099"/>
          </a:xfrm>
          <a:prstGeom prst="rect">
            <a:avLst/>
          </a:prstGeom>
          <a:noFill/>
        </p:spPr>
      </p:pic>
      <p:pic>
        <p:nvPicPr>
          <p:cNvPr id="2054" name="Picture 6" descr="http://intranet/SharedContent/Image/People/Colborne_Chris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32040" y="3429000"/>
            <a:ext cx="792088" cy="918824"/>
          </a:xfrm>
          <a:prstGeom prst="rect">
            <a:avLst/>
          </a:prstGeom>
          <a:noFill/>
        </p:spPr>
      </p:pic>
      <p:pic>
        <p:nvPicPr>
          <p:cNvPr id="2056" name="Picture 8" descr="http://intranet/SharedContent/Image/People/Rotolo_Nico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5516" y="4581128"/>
            <a:ext cx="792088" cy="918824"/>
          </a:xfrm>
          <a:prstGeom prst="rect">
            <a:avLst/>
          </a:prstGeom>
          <a:noFill/>
        </p:spPr>
      </p:pic>
      <p:pic>
        <p:nvPicPr>
          <p:cNvPr id="2058" name="Picture 10" descr="http://intranet/SharedContent/Image/People/Nutter_Brian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520" y="3429000"/>
            <a:ext cx="792088" cy="918824"/>
          </a:xfrm>
          <a:prstGeom prst="rect">
            <a:avLst/>
          </a:prstGeom>
          <a:noFill/>
        </p:spPr>
      </p:pic>
      <p:pic>
        <p:nvPicPr>
          <p:cNvPr id="2060" name="Picture 12" descr="http://intranet/SharedContent/Image/People/Johnson_Iain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87624" y="3429000"/>
            <a:ext cx="792088" cy="918824"/>
          </a:xfrm>
          <a:prstGeom prst="rect">
            <a:avLst/>
          </a:prstGeom>
          <a:noFill/>
        </p:spPr>
      </p:pic>
      <p:pic>
        <p:nvPicPr>
          <p:cNvPr id="2062" name="Picture 14" descr="http://intranet/SharedContent/Image/People/Hudson_Lee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59832" y="3429000"/>
            <a:ext cx="792088" cy="900100"/>
          </a:xfrm>
          <a:prstGeom prst="rect">
            <a:avLst/>
          </a:prstGeom>
          <a:noFill/>
        </p:spPr>
      </p:pic>
      <p:pic>
        <p:nvPicPr>
          <p:cNvPr id="2064" name="Picture 16" descr="http://intranet/SharedContent/Image/People/Kemp_Ben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159732" y="3429000"/>
            <a:ext cx="792088" cy="918824"/>
          </a:xfrm>
          <a:prstGeom prst="rect">
            <a:avLst/>
          </a:prstGeom>
          <a:noFill/>
        </p:spPr>
      </p:pic>
      <p:pic>
        <p:nvPicPr>
          <p:cNvPr id="2066" name="Picture 18" descr="http://intranet/SharedContent/Image/People/Abbott_Michael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159732" y="4581128"/>
            <a:ext cx="792088" cy="918824"/>
          </a:xfrm>
          <a:prstGeom prst="rect">
            <a:avLst/>
          </a:prstGeom>
          <a:noFill/>
        </p:spPr>
      </p:pic>
      <p:pic>
        <p:nvPicPr>
          <p:cNvPr id="2068" name="Picture 20" descr="http://intranet/SharedContent/Image/People/Uzun_Isa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187624" y="4581128"/>
            <a:ext cx="792088" cy="918824"/>
          </a:xfrm>
          <a:prstGeom prst="rect">
            <a:avLst/>
          </a:prstGeom>
          <a:noFill/>
        </p:spPr>
      </p:pic>
      <p:pic>
        <p:nvPicPr>
          <p:cNvPr id="2070" name="Picture 22" descr="http://intranet/SharedContent/Image/People/Rose_Austen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848364" y="3392996"/>
            <a:ext cx="792088" cy="918824"/>
          </a:xfrm>
          <a:prstGeom prst="rect">
            <a:avLst/>
          </a:prstGeom>
          <a:noFill/>
        </p:spPr>
      </p:pic>
      <p:pic>
        <p:nvPicPr>
          <p:cNvPr id="2072" name="Picture 24" descr="http://intranet/SharedContent/Image/People/Vijayan_Krishnamurthy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912260" y="3429000"/>
            <a:ext cx="792088" cy="918824"/>
          </a:xfrm>
          <a:prstGeom prst="rect">
            <a:avLst/>
          </a:prstGeom>
          <a:noFill/>
        </p:spPr>
      </p:pic>
      <p:pic>
        <p:nvPicPr>
          <p:cNvPr id="2074" name="Picture 26" descr="http://intranet/SharedContent/Image/People/Leicester_Pete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904148" y="3429000"/>
            <a:ext cx="792088" cy="918824"/>
          </a:xfrm>
          <a:prstGeom prst="rect">
            <a:avLst/>
          </a:prstGeom>
          <a:noFill/>
        </p:spPr>
      </p:pic>
      <p:pic>
        <p:nvPicPr>
          <p:cNvPr id="2076" name="Picture 28" descr="http://intranet/SharedContent/Image/People/Pedersen_Ulrik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995936" y="3429000"/>
            <a:ext cx="792088" cy="918824"/>
          </a:xfrm>
          <a:prstGeom prst="rect">
            <a:avLst/>
          </a:prstGeom>
          <a:noFill/>
        </p:spPr>
      </p:pic>
      <p:pic>
        <p:nvPicPr>
          <p:cNvPr id="9218" name="Picture 2" descr="http://intranet/SharedContent/Image/People/Rees_Nick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995936" y="4581128"/>
            <a:ext cx="792088" cy="918824"/>
          </a:xfrm>
          <a:prstGeom prst="rect">
            <a:avLst/>
          </a:prstGeom>
          <a:noFill/>
        </p:spPr>
      </p:pic>
      <p:pic>
        <p:nvPicPr>
          <p:cNvPr id="9220" name="Picture 4" descr="http://intranet/SharedContent/Image/People/Pedersen_Ulrik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095836" y="4581128"/>
            <a:ext cx="792088" cy="918824"/>
          </a:xfrm>
          <a:prstGeom prst="rect">
            <a:avLst/>
          </a:prstGeom>
          <a:noFill/>
        </p:spPr>
      </p:pic>
      <p:pic>
        <p:nvPicPr>
          <p:cNvPr id="9222" name="Picture 6" descr="http://intranet/SharedContent/Image/People/Cobb_Tom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223628" y="5733256"/>
            <a:ext cx="792088" cy="918824"/>
          </a:xfrm>
          <a:prstGeom prst="rect">
            <a:avLst/>
          </a:prstGeom>
          <a:noFill/>
        </p:spPr>
      </p:pic>
      <p:pic>
        <p:nvPicPr>
          <p:cNvPr id="9224" name="Picture 8" descr="http://intranet/SharedContent/Image/People/Thompson_Jon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884368" y="5733256"/>
            <a:ext cx="792088" cy="918824"/>
          </a:xfrm>
          <a:prstGeom prst="rect">
            <a:avLst/>
          </a:prstGeom>
          <a:noFill/>
        </p:spPr>
      </p:pic>
      <p:pic>
        <p:nvPicPr>
          <p:cNvPr id="9226" name="Picture 10" descr="http://intranet/SharedContent/Image/People/O'Hea_James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884368" y="4581128"/>
            <a:ext cx="792088" cy="918824"/>
          </a:xfrm>
          <a:prstGeom prst="rect">
            <a:avLst/>
          </a:prstGeom>
          <a:noFill/>
        </p:spPr>
      </p:pic>
      <p:pic>
        <p:nvPicPr>
          <p:cNvPr id="9228" name="Picture 12" descr="http://intranet/SharedContent/Image/People/Mercado_Ronaldo.jp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6948264" y="5733256"/>
            <a:ext cx="792088" cy="918824"/>
          </a:xfrm>
          <a:prstGeom prst="rect">
            <a:avLst/>
          </a:prstGeom>
          <a:noFill/>
        </p:spPr>
      </p:pic>
      <p:pic>
        <p:nvPicPr>
          <p:cNvPr id="9230" name="Picture 14" descr="http://intranet/SharedContent/Image/People/Pratt_Linda.jp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6912260" y="4581128"/>
            <a:ext cx="792088" cy="918824"/>
          </a:xfrm>
          <a:prstGeom prst="rect">
            <a:avLst/>
          </a:prstGeom>
          <a:noFill/>
        </p:spPr>
      </p:pic>
      <p:pic>
        <p:nvPicPr>
          <p:cNvPr id="9232" name="Picture 16" descr="http://intranet/SharedContent/Image/People/Knap_Giles.jp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5904148" y="4581128"/>
            <a:ext cx="792088" cy="918824"/>
          </a:xfrm>
          <a:prstGeom prst="rect">
            <a:avLst/>
          </a:prstGeom>
          <a:noFill/>
        </p:spPr>
      </p:pic>
      <p:pic>
        <p:nvPicPr>
          <p:cNvPr id="9234" name="Picture 18" descr="http://intranet/SharedContent/Image/People/Bark_Adam.jp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4968044" y="4581128"/>
            <a:ext cx="792088" cy="918824"/>
          </a:xfrm>
          <a:prstGeom prst="rect">
            <a:avLst/>
          </a:prstGeom>
          <a:noFill/>
        </p:spPr>
      </p:pic>
      <p:pic>
        <p:nvPicPr>
          <p:cNvPr id="9236" name="Picture 20" descr="http://intranet/SharedContent/Image/People/Matthews_Greg.jp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5904148" y="5733256"/>
            <a:ext cx="792088" cy="918824"/>
          </a:xfrm>
          <a:prstGeom prst="rect">
            <a:avLst/>
          </a:prstGeom>
          <a:noFill/>
        </p:spPr>
      </p:pic>
      <p:pic>
        <p:nvPicPr>
          <p:cNvPr id="9238" name="Picture 22" descr="http://intranet/SharedContent/Image/People/Ferner_Frederik.jp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4968044" y="5733256"/>
            <a:ext cx="792088" cy="918824"/>
          </a:xfrm>
          <a:prstGeom prst="rect">
            <a:avLst/>
          </a:prstGeom>
          <a:noFill/>
        </p:spPr>
      </p:pic>
      <p:pic>
        <p:nvPicPr>
          <p:cNvPr id="9240" name="Picture 24" descr="http://intranet/SharedContent/Image/People/Friedrich_Tina.jpg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3995936" y="5733256"/>
            <a:ext cx="792088" cy="918824"/>
          </a:xfrm>
          <a:prstGeom prst="rect">
            <a:avLst/>
          </a:prstGeom>
          <a:noFill/>
        </p:spPr>
      </p:pic>
      <p:pic>
        <p:nvPicPr>
          <p:cNvPr id="9242" name="Picture 26" descr="http://intranet/SharedContent/Image/People/Simpson_David.jpg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3095836" y="5733256"/>
            <a:ext cx="792088" cy="918824"/>
          </a:xfrm>
          <a:prstGeom prst="rect">
            <a:avLst/>
          </a:prstGeom>
          <a:noFill/>
        </p:spPr>
      </p:pic>
      <p:pic>
        <p:nvPicPr>
          <p:cNvPr id="9244" name="Picture 28" descr="http://intranet/SharedContent/Image/People/Wilson_Martin.jpg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2159732" y="5733256"/>
            <a:ext cx="792088" cy="918824"/>
          </a:xfrm>
          <a:prstGeom prst="rect">
            <a:avLst/>
          </a:prstGeom>
          <a:noFill/>
        </p:spPr>
      </p:pic>
      <p:pic>
        <p:nvPicPr>
          <p:cNvPr id="9246" name="Picture 30" descr="http://intranet/SharedContent/Image/People/Price_Andrew.jpg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215516" y="5733256"/>
            <a:ext cx="792088" cy="918824"/>
          </a:xfrm>
          <a:prstGeom prst="rect">
            <a:avLst/>
          </a:prstGeom>
          <a:noFill/>
        </p:spPr>
      </p:pic>
      <p:sp>
        <p:nvSpPr>
          <p:cNvPr id="52" name="Content Placeholder 2"/>
          <p:cNvSpPr txBox="1">
            <a:spLocks/>
          </p:cNvSpPr>
          <p:nvPr/>
        </p:nvSpPr>
        <p:spPr>
          <a:xfrm>
            <a:off x="287524" y="692696"/>
            <a:ext cx="9361040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 of many people</a:t>
            </a:r>
          </a:p>
          <a:p>
            <a:pPr marL="800100" lvl="1" indent="-342900" defTabSz="914400" eaLnBrk="1" fontAlgn="auto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  <a:latin typeface="+mn-lt"/>
                <a:cs typeface="+mn-cs"/>
              </a:rPr>
              <a:t>Diamond Controls Group</a:t>
            </a:r>
          </a:p>
          <a:p>
            <a:pPr marL="800100" lvl="1" indent="-342900" defTabSz="914400" eaLnBrk="1" fontAlgn="auto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  <a:latin typeface="+mn-lt"/>
                <a:cs typeface="+mn-cs"/>
              </a:rPr>
              <a:t>Industry </a:t>
            </a:r>
          </a:p>
          <a:p>
            <a:pPr marL="800100" lvl="1" indent="-342900" defTabSz="914400" eaLnBrk="1" fontAlgn="auto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  <a:latin typeface="+mn-lt"/>
                <a:cs typeface="+mn-cs"/>
              </a:rPr>
              <a:t>EPICS Collaboration 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GB" sz="6000" b="1" dirty="0" smtClean="0"/>
          </a:p>
          <a:p>
            <a:pPr algn="ctr">
              <a:buNone/>
            </a:pPr>
            <a:r>
              <a:rPr lang="en-GB" sz="6000" b="1" dirty="0" smtClean="0"/>
              <a:t>Thank you. </a:t>
            </a:r>
          </a:p>
          <a:p>
            <a:pPr algn="ctr">
              <a:buNone/>
            </a:pPr>
            <a:r>
              <a:rPr lang="en-GB" sz="6000" b="1" dirty="0" smtClean="0"/>
              <a:t>Questions?</a:t>
            </a:r>
            <a:endParaRPr lang="en-GB" sz="60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2303748" y="6309320"/>
            <a:ext cx="4500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449263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Lucida Sans Unicode" pitchFamily="34" charset="0"/>
              </a:rPr>
              <a:t>A Decade of EPICS on Diamond </a:t>
            </a:r>
          </a:p>
          <a:p>
            <a:pPr marL="0" marR="0" lvl="0" indent="0" algn="ctr" defTabSz="449263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Lucida Sans Unicode" pitchFamily="34" charset="0"/>
              </a:rPr>
              <a:t>EPICS Collaboration Meeting 1</a:t>
            </a:r>
            <a:r>
              <a:rPr kumimoji="0" lang="en-US" sz="1600" b="1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Lucida Sans Unicode" pitchFamily="34" charset="0"/>
              </a:rPr>
              <a:t>st</a:t>
            </a: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Lucida Sans Unicode" pitchFamily="34" charset="0"/>
              </a:rPr>
              <a:t> – 3</a:t>
            </a:r>
            <a:r>
              <a:rPr kumimoji="0" lang="en-US" sz="1600" b="1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Lucida Sans Unicode" pitchFamily="34" charset="0"/>
              </a:rPr>
              <a:t>rd</a:t>
            </a: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Lucida Sans Unicode" pitchFamily="34" charset="0"/>
              </a:rPr>
              <a:t> May 2013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21A5-DC97-4393-AB5F-6BD8208FD397}" type="datetime1">
              <a:rPr lang="en-GB" smtClean="0"/>
              <a:pPr/>
              <a:t>30/04/2013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2" descr="05EC4027 Aerial view med 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4524" y="188913"/>
            <a:ext cx="9888599" cy="6511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cs typeface="Arial" pitchFamily="34" charset="0"/>
              </a:rPr>
              <a:t>Diamond Light Source Ltd</a:t>
            </a:r>
            <a:endParaRPr lang="en-GB" b="1" dirty="0"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28625" y="765175"/>
            <a:ext cx="86248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>Diamond Light Source Ltd. is a Joint Venture Company.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>Its shareholders are: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1540" y="5049180"/>
            <a:ext cx="8421688" cy="96949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GB" sz="20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The </a:t>
            </a:r>
            <a:r>
              <a:rPr lang="en-GB" sz="2000" b="1" dirty="0" err="1">
                <a:solidFill>
                  <a:schemeClr val="tx1"/>
                </a:solidFill>
                <a:latin typeface="+mn-lt"/>
                <a:cs typeface="Arial" pitchFamily="34" charset="0"/>
              </a:rPr>
              <a:t>Wellcome</a:t>
            </a:r>
            <a:r>
              <a:rPr lang="en-GB" sz="20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 Trust is an independent charity funding research to improve human and animal health. It is the UK's largest non-governmental source of funds for biomedical research.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1912" y="3488566"/>
            <a:ext cx="9082088" cy="10100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  <a:defRPr/>
            </a:pPr>
            <a:r>
              <a:rPr lang="en-GB" sz="18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The Science and Technology Facilities Council is an independent, non-departmental public </a:t>
            </a:r>
            <a:r>
              <a:rPr lang="en-GB" sz="1800" b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body.</a:t>
            </a:r>
            <a:endParaRPr lang="en-GB" sz="1800" b="1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endParaRPr lang="en-GB" sz="1800" b="1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637463" y="2595563"/>
            <a:ext cx="1873250" cy="6048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solidFill>
                  <a:srgbClr val="CC0099"/>
                </a:solidFill>
              </a:rPr>
              <a:t>86 %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670800" y="4510088"/>
            <a:ext cx="1871663" cy="6048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solidFill>
                  <a:srgbClr val="CC0099"/>
                </a:solidFill>
              </a:rPr>
              <a:t>14 %</a:t>
            </a:r>
          </a:p>
        </p:txBody>
      </p:sp>
      <p:pic>
        <p:nvPicPr>
          <p:cNvPr id="10" name="Picture 7" descr="STF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6388" y="2292350"/>
            <a:ext cx="407352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3025" y="4467225"/>
            <a:ext cx="46418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03748" y="6273316"/>
            <a:ext cx="45005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A Decade of EPICS on Diamond 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EPICS Collaboration Meeting 1</a:t>
            </a:r>
            <a:r>
              <a:rPr lang="en-US" sz="1600" b="1" baseline="30000" dirty="0" smtClean="0">
                <a:solidFill>
                  <a:schemeClr val="tx1"/>
                </a:solidFill>
              </a:rPr>
              <a:t>st</a:t>
            </a:r>
            <a:r>
              <a:rPr lang="en-US" sz="1600" b="1" dirty="0" smtClean="0">
                <a:solidFill>
                  <a:schemeClr val="tx1"/>
                </a:solidFill>
              </a:rPr>
              <a:t> – 3</a:t>
            </a:r>
            <a:r>
              <a:rPr lang="en-US" sz="1600" b="1" baseline="30000" dirty="0" smtClean="0">
                <a:solidFill>
                  <a:schemeClr val="tx1"/>
                </a:solidFill>
              </a:rPr>
              <a:t>rd</a:t>
            </a:r>
            <a:r>
              <a:rPr lang="en-US" sz="1600" b="1" dirty="0" smtClean="0">
                <a:solidFill>
                  <a:schemeClr val="tx1"/>
                </a:solidFill>
              </a:rPr>
              <a:t> May 2013</a:t>
            </a:r>
            <a:endParaRPr lang="en-GB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latin typeface="+mn-lt"/>
              </a:rPr>
              <a:t>Diamond Accelerators</a:t>
            </a:r>
            <a:endParaRPr lang="en-GB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11760" y="6129300"/>
            <a:ext cx="4464496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MOCRAF Nov 15th &amp; 16th 2012 at Diamond Light Source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/>
        </p:nvSpPr>
        <p:spPr bwMode="auto">
          <a:xfrm>
            <a:off x="2396431" y="6134100"/>
            <a:ext cx="4249738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defTabSz="449263" rtl="0" fontAlgn="base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32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defTabSz="449263" rtl="0" fontAlgn="base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32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defTabSz="449263" rtl="0" fontAlgn="base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32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defTabSz="449263" rtl="0" fontAlgn="base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32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762000">
              <a:buFont typeface="Arial" pitchFamily="34" charset="0"/>
              <a:buNone/>
            </a:pPr>
            <a:r>
              <a:rPr lang="en-GB" smtClean="0">
                <a:latin typeface="Arial" pitchFamily="34" charset="0"/>
                <a:cs typeface="Arial" pitchFamily="34" charset="0"/>
              </a:rPr>
              <a:t>Diamond Control System Installation and Commissioning and Management</a:t>
            </a:r>
          </a:p>
        </p:txBody>
      </p:sp>
      <p:pic>
        <p:nvPicPr>
          <p:cNvPr id="6" name="Picture 5" descr="Diamond accelera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835025"/>
            <a:ext cx="10112375" cy="602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791719" y="3378200"/>
            <a:ext cx="188595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GB"/>
            </a:defPPr>
            <a:lvl1pPr algn="ctr" defTabSz="449263" rtl="0" fontAlgn="base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32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defTabSz="449263" rtl="0" fontAlgn="base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32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defTabSz="449263" rtl="0" fontAlgn="base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32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defTabSz="449263" rtl="0" fontAlgn="base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32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defTabSz="449263" rtl="0" fontAlgn="base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32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GB" sz="1800" b="1"/>
              <a:t>Linac</a:t>
            </a:r>
            <a:br>
              <a:rPr lang="en-GB" sz="1800" b="1"/>
            </a:br>
            <a:r>
              <a:rPr lang="en-GB" sz="1600"/>
              <a:t>Pulsed, 5Hz</a:t>
            </a:r>
          </a:p>
          <a:p>
            <a:r>
              <a:rPr lang="en-GB" sz="1600"/>
              <a:t>0 MeV to 100 MeV</a:t>
            </a:r>
            <a:br>
              <a:rPr lang="en-GB" sz="1600"/>
            </a:br>
            <a:r>
              <a:rPr lang="en-GB" sz="1600"/>
              <a:t>3 nC 15 nA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131944" y="968375"/>
            <a:ext cx="1874837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GB"/>
            </a:defPPr>
            <a:lvl1pPr algn="ctr" defTabSz="449263" rtl="0" fontAlgn="base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32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defTabSz="449263" rtl="0" fontAlgn="base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32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defTabSz="449263" rtl="0" fontAlgn="base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32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defTabSz="449263" rtl="0" fontAlgn="base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32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defTabSz="449263" rtl="0" fontAlgn="base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32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GB" sz="1800" b="1"/>
              <a:t>Booster</a:t>
            </a:r>
            <a:br>
              <a:rPr lang="en-GB" sz="1800" b="1"/>
            </a:br>
            <a:r>
              <a:rPr lang="en-GB" sz="1600"/>
              <a:t>Pulsed 5 Hz</a:t>
            </a:r>
            <a:br>
              <a:rPr lang="en-GB" sz="1600"/>
            </a:br>
            <a:r>
              <a:rPr lang="en-GB" sz="1600"/>
              <a:t>100 MeV to 3 GeV</a:t>
            </a:r>
            <a:br>
              <a:rPr lang="en-GB" sz="1600"/>
            </a:br>
            <a:r>
              <a:rPr lang="en-GB" sz="1600"/>
              <a:t>1.5 nC 3 mA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-207069" y="835025"/>
            <a:ext cx="2179638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GB"/>
            </a:defPPr>
            <a:lvl1pPr algn="ctr" defTabSz="449263" rtl="0" fontAlgn="base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32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defTabSz="449263" rtl="0" fontAlgn="base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32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defTabSz="449263" rtl="0" fontAlgn="base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32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defTabSz="449263" rtl="0" fontAlgn="base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32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defTabSz="449263" rtl="0" fontAlgn="base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32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GB" sz="1800" b="1" dirty="0"/>
              <a:t>Storage Ring</a:t>
            </a:r>
            <a:r>
              <a:rPr lang="en-GB" sz="1600" b="1" dirty="0"/>
              <a:t/>
            </a:r>
            <a:br>
              <a:rPr lang="en-GB" sz="1600" b="1" dirty="0"/>
            </a:br>
            <a:r>
              <a:rPr lang="en-GB" sz="1600" dirty="0"/>
              <a:t>Continuous</a:t>
            </a:r>
            <a:br>
              <a:rPr lang="en-GB" sz="1600" dirty="0"/>
            </a:br>
            <a:r>
              <a:rPr lang="en-GB" sz="1600" dirty="0"/>
              <a:t>3 </a:t>
            </a:r>
            <a:r>
              <a:rPr lang="en-GB" sz="1600" dirty="0" err="1"/>
              <a:t>GeV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/>
              <a:t>1.5 </a:t>
            </a:r>
            <a:r>
              <a:rPr lang="en-GB" sz="1600" dirty="0" err="1"/>
              <a:t>nC</a:t>
            </a:r>
            <a:r>
              <a:rPr lang="en-GB" sz="1600" dirty="0"/>
              <a:t> to 0.5 µC</a:t>
            </a:r>
            <a:br>
              <a:rPr lang="en-GB" sz="1600" dirty="0"/>
            </a:br>
            <a:r>
              <a:rPr lang="en-GB" sz="1600" dirty="0"/>
              <a:t>0.8 </a:t>
            </a:r>
            <a:r>
              <a:rPr lang="en-GB" sz="1600" dirty="0" err="1"/>
              <a:t>mA</a:t>
            </a:r>
            <a:r>
              <a:rPr lang="en-GB" sz="1600" dirty="0"/>
              <a:t> to 300 </a:t>
            </a:r>
            <a:r>
              <a:rPr lang="en-GB" sz="1600" dirty="0" err="1"/>
              <a:t>mA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Beamline Science Villages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MOCRAF Nov 22</a:t>
            </a:r>
            <a:r>
              <a:rPr lang="en-GB" baseline="30000" smtClean="0"/>
              <a:t>nd</a:t>
            </a:r>
            <a:r>
              <a:rPr lang="en-GB" smtClean="0"/>
              <a:t> &amp; 23</a:t>
            </a:r>
            <a:r>
              <a:rPr lang="en-GB" baseline="30000" smtClean="0"/>
              <a:t>rd</a:t>
            </a:r>
            <a:r>
              <a:rPr lang="en-GB" smtClean="0"/>
              <a:t> 2012 at Diamond Light Source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0030" y="800708"/>
            <a:ext cx="9431331" cy="582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11760" y="6129300"/>
            <a:ext cx="4464496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MOCRAF Nov 15th &amp; 16th 2012 at Diamond Light Source</a:t>
            </a:r>
            <a:endParaRPr lang="en-GB" dirty="0"/>
          </a:p>
        </p:txBody>
      </p:sp>
      <p:pic>
        <p:nvPicPr>
          <p:cNvPr id="5" name="Picture 4" descr="A_view_of_the_Storage_R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493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9" descr="P10107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4255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323528" y="1268760"/>
            <a:ext cx="8496944" cy="42124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40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/>
              <a:t>Key Diamond Events Over Past Decade</a:t>
            </a:r>
            <a:endParaRPr lang="en-GB" sz="3600" b="1" dirty="0"/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395536" y="5229200"/>
            <a:ext cx="8244916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899592" y="5085184"/>
            <a:ext cx="0" cy="252028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1619672" y="5085184"/>
            <a:ext cx="0" cy="252028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4499992" y="5085184"/>
            <a:ext cx="0" cy="252028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779912" y="5085184"/>
            <a:ext cx="0" cy="252028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3059832" y="5085184"/>
            <a:ext cx="0" cy="252028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2339752" y="5085184"/>
            <a:ext cx="0" cy="252028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6660232" y="5085184"/>
            <a:ext cx="0" cy="252028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8100392" y="5085184"/>
            <a:ext cx="0" cy="252028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7380312" y="5085184"/>
            <a:ext cx="0" cy="252028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5940152" y="5085184"/>
            <a:ext cx="0" cy="252028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5220072" y="5085184"/>
            <a:ext cx="0" cy="252028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47564" y="5265204"/>
            <a:ext cx="504056" cy="26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chemeClr val="tx1"/>
                </a:solidFill>
              </a:rPr>
              <a:t>2003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67644" y="5265204"/>
            <a:ext cx="504056" cy="26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chemeClr val="tx1"/>
                </a:solidFill>
              </a:rPr>
              <a:t>2004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87724" y="5265204"/>
            <a:ext cx="504056" cy="26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chemeClr val="tx1"/>
                </a:solidFill>
              </a:rPr>
              <a:t>2005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07804" y="5265204"/>
            <a:ext cx="504056" cy="26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chemeClr val="tx1"/>
                </a:solidFill>
              </a:rPr>
              <a:t>2006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27884" y="5265204"/>
            <a:ext cx="504056" cy="26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chemeClr val="tx1"/>
                </a:solidFill>
              </a:rPr>
              <a:t>2007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47964" y="5265204"/>
            <a:ext cx="504056" cy="26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chemeClr val="tx1"/>
                </a:solidFill>
              </a:rPr>
              <a:t>2008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68044" y="5265204"/>
            <a:ext cx="504056" cy="26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chemeClr val="tx1"/>
                </a:solidFill>
              </a:rPr>
              <a:t>2009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88124" y="5265204"/>
            <a:ext cx="504056" cy="26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chemeClr val="tx1"/>
                </a:solidFill>
              </a:rPr>
              <a:t>2010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08204" y="5265204"/>
            <a:ext cx="504056" cy="26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chemeClr val="tx1"/>
                </a:solidFill>
              </a:rPr>
              <a:t>2011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28284" y="5265204"/>
            <a:ext cx="504056" cy="26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chemeClr val="tx1"/>
                </a:solidFill>
              </a:rPr>
              <a:t>2012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48364" y="5265204"/>
            <a:ext cx="504056" cy="26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chemeClr val="tx1"/>
                </a:solidFill>
              </a:rPr>
              <a:t>2013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40" name="Elbow Connector 39"/>
          <p:cNvCxnSpPr/>
          <p:nvPr/>
        </p:nvCxnSpPr>
        <p:spPr bwMode="auto">
          <a:xfrm rot="5400000">
            <a:off x="-234534" y="3771038"/>
            <a:ext cx="2304256" cy="180020"/>
          </a:xfrm>
          <a:prstGeom prst="bentConnector3">
            <a:avLst>
              <a:gd name="adj1" fmla="val 121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Elbow Connector 50"/>
          <p:cNvCxnSpPr/>
          <p:nvPr/>
        </p:nvCxnSpPr>
        <p:spPr bwMode="auto">
          <a:xfrm rot="5400000">
            <a:off x="2272573" y="4041705"/>
            <a:ext cx="1754538" cy="180020"/>
          </a:xfrm>
          <a:prstGeom prst="bentConnector3">
            <a:avLst>
              <a:gd name="adj1" fmla="val 121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3167844" y="2996952"/>
            <a:ext cx="1080120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  <a:latin typeface="+mn-lt"/>
              </a:rPr>
              <a:t>Beam Booster</a:t>
            </a:r>
            <a:endParaRPr lang="en-GB" sz="16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59" name="Elbow Connector 58"/>
          <p:cNvCxnSpPr>
            <a:stCxn id="60" idx="1"/>
          </p:cNvCxnSpPr>
          <p:nvPr/>
        </p:nvCxnSpPr>
        <p:spPr bwMode="auto">
          <a:xfrm rot="10800000" flipV="1">
            <a:off x="3347864" y="3664130"/>
            <a:ext cx="108012" cy="1349046"/>
          </a:xfrm>
          <a:prstGeom prst="bentConnector2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0" name="TextBox 59"/>
          <p:cNvSpPr txBox="1"/>
          <p:nvPr/>
        </p:nvSpPr>
        <p:spPr>
          <a:xfrm>
            <a:off x="3455876" y="3501008"/>
            <a:ext cx="1080120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  <a:latin typeface="+mn-lt"/>
              </a:rPr>
              <a:t>Beam SR</a:t>
            </a:r>
            <a:endParaRPr lang="en-GB" sz="16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62" name="Elbow Connector 61"/>
          <p:cNvCxnSpPr/>
          <p:nvPr/>
        </p:nvCxnSpPr>
        <p:spPr bwMode="auto">
          <a:xfrm rot="5400000">
            <a:off x="3509883" y="4527121"/>
            <a:ext cx="756082" cy="216024"/>
          </a:xfrm>
          <a:prstGeom prst="bentConnector3">
            <a:avLst>
              <a:gd name="adj1" fmla="val 1288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Elbow Connector 64"/>
          <p:cNvCxnSpPr/>
          <p:nvPr/>
        </p:nvCxnSpPr>
        <p:spPr bwMode="auto">
          <a:xfrm rot="5400000">
            <a:off x="3797914" y="3771038"/>
            <a:ext cx="2196244" cy="216024"/>
          </a:xfrm>
          <a:prstGeom prst="bentConnector3">
            <a:avLst>
              <a:gd name="adj1" fmla="val -19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4896036" y="2528900"/>
            <a:ext cx="1224136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  <a:latin typeface="+mn-lt"/>
              </a:rPr>
              <a:t>Central Computing </a:t>
            </a:r>
            <a:endParaRPr lang="en-GB" sz="16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69" name="Elbow Connector 68"/>
          <p:cNvCxnSpPr/>
          <p:nvPr/>
        </p:nvCxnSpPr>
        <p:spPr bwMode="auto">
          <a:xfrm rot="5400000">
            <a:off x="4585887" y="4207201"/>
            <a:ext cx="1448389" cy="180020"/>
          </a:xfrm>
          <a:prstGeom prst="bentConnector3">
            <a:avLst>
              <a:gd name="adj1" fmla="val 121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Elbow Connector 71"/>
          <p:cNvCxnSpPr/>
          <p:nvPr/>
        </p:nvCxnSpPr>
        <p:spPr bwMode="auto">
          <a:xfrm rot="5400000">
            <a:off x="3185846" y="3410998"/>
            <a:ext cx="2916324" cy="216024"/>
          </a:xfrm>
          <a:prstGeom prst="bentConnector3">
            <a:avLst>
              <a:gd name="adj1" fmla="val -298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3" name="TextBox 72"/>
          <p:cNvSpPr txBox="1"/>
          <p:nvPr/>
        </p:nvSpPr>
        <p:spPr>
          <a:xfrm>
            <a:off x="4716016" y="1808820"/>
            <a:ext cx="1080120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  <a:latin typeface="+mn-lt"/>
              </a:rPr>
              <a:t>FOFB </a:t>
            </a:r>
            <a:r>
              <a:rPr lang="en-GB" sz="1600" dirty="0" err="1" smtClean="0">
                <a:solidFill>
                  <a:schemeClr val="tx1"/>
                </a:solidFill>
                <a:latin typeface="+mn-lt"/>
              </a:rPr>
              <a:t>Oper</a:t>
            </a:r>
            <a:r>
              <a:rPr lang="en-GB" sz="16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GB" sz="16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75" name="Elbow Connector 74"/>
          <p:cNvCxnSpPr/>
          <p:nvPr/>
        </p:nvCxnSpPr>
        <p:spPr bwMode="auto">
          <a:xfrm rot="5400000">
            <a:off x="1508585" y="3792115"/>
            <a:ext cx="2274401" cy="180020"/>
          </a:xfrm>
          <a:prstGeom prst="bentConnector3">
            <a:avLst>
              <a:gd name="adj1" fmla="val 121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6" name="TextBox 75"/>
          <p:cNvSpPr txBox="1"/>
          <p:nvPr/>
        </p:nvSpPr>
        <p:spPr>
          <a:xfrm>
            <a:off x="2699792" y="2456892"/>
            <a:ext cx="1080120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  <a:latin typeface="+mn-lt"/>
              </a:rPr>
              <a:t>Linac </a:t>
            </a:r>
            <a:r>
              <a:rPr lang="en-GB" sz="1600" dirty="0" err="1" smtClean="0">
                <a:solidFill>
                  <a:schemeClr val="tx1"/>
                </a:solidFill>
                <a:latin typeface="+mn-lt"/>
              </a:rPr>
              <a:t>Comm</a:t>
            </a:r>
            <a:endParaRPr lang="en-GB" sz="16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78" name="Elbow Connector 77"/>
          <p:cNvCxnSpPr/>
          <p:nvPr/>
        </p:nvCxnSpPr>
        <p:spPr bwMode="auto">
          <a:xfrm rot="5400000">
            <a:off x="7214180" y="4603244"/>
            <a:ext cx="584291" cy="252028"/>
          </a:xfrm>
          <a:prstGeom prst="bentConnector3">
            <a:avLst>
              <a:gd name="adj1" fmla="val 8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2" name="TextBox 81"/>
          <p:cNvSpPr txBox="1"/>
          <p:nvPr/>
        </p:nvSpPr>
        <p:spPr>
          <a:xfrm>
            <a:off x="2087724" y="2060848"/>
            <a:ext cx="1332148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  <a:latin typeface="+mn-lt"/>
              </a:rPr>
              <a:t>Ph 2, 15 BLs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+mn-lt"/>
              </a:rPr>
              <a:t>funded</a:t>
            </a:r>
            <a:endParaRPr lang="en-GB" sz="16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10" name="Elbow Connector 109"/>
          <p:cNvCxnSpPr/>
          <p:nvPr/>
        </p:nvCxnSpPr>
        <p:spPr bwMode="auto">
          <a:xfrm rot="5400000">
            <a:off x="5720017" y="4657251"/>
            <a:ext cx="584288" cy="144015"/>
          </a:xfrm>
          <a:prstGeom prst="bentConnector3">
            <a:avLst>
              <a:gd name="adj1" fmla="val 1094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1" name="TextBox 110"/>
          <p:cNvSpPr txBox="1"/>
          <p:nvPr/>
        </p:nvSpPr>
        <p:spPr>
          <a:xfrm>
            <a:off x="5976156" y="4185084"/>
            <a:ext cx="1368152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  <a:latin typeface="+mn-lt"/>
              </a:rPr>
              <a:t>Ph 3, 10 BLs Funded</a:t>
            </a:r>
            <a:endParaRPr lang="en-GB" sz="16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16" name="Elbow Connector 115"/>
          <p:cNvCxnSpPr/>
          <p:nvPr/>
        </p:nvCxnSpPr>
        <p:spPr bwMode="auto">
          <a:xfrm rot="5400000">
            <a:off x="1025606" y="4491118"/>
            <a:ext cx="828092" cy="216024"/>
          </a:xfrm>
          <a:prstGeom prst="bentConnector3">
            <a:avLst>
              <a:gd name="adj1" fmla="val 2493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3" name="TextBox 62"/>
          <p:cNvSpPr txBox="1"/>
          <p:nvPr/>
        </p:nvSpPr>
        <p:spPr>
          <a:xfrm flipH="1">
            <a:off x="3959932" y="4005064"/>
            <a:ext cx="1044116" cy="5601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  <a:latin typeface="+mn-lt"/>
              </a:rPr>
              <a:t>1st  Users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+mn-lt"/>
              </a:rPr>
              <a:t>7 BL’s 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328084" y="3320988"/>
            <a:ext cx="1080120" cy="5601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  <a:latin typeface="+mn-lt"/>
              </a:rPr>
              <a:t>Top Up</a:t>
            </a:r>
          </a:p>
          <a:p>
            <a:r>
              <a:rPr lang="en-GB" sz="1600" dirty="0" err="1" smtClean="0">
                <a:solidFill>
                  <a:schemeClr val="tx1"/>
                </a:solidFill>
                <a:latin typeface="+mn-lt"/>
              </a:rPr>
              <a:t>Oper</a:t>
            </a:r>
            <a:endParaRPr lang="en-GB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03748" y="6309320"/>
            <a:ext cx="45005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A Decade of EPICS on Diamond 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EPICS Collaboration Meeting 1</a:t>
            </a:r>
            <a:r>
              <a:rPr lang="en-US" sz="1600" b="1" baseline="30000" dirty="0" smtClean="0">
                <a:solidFill>
                  <a:schemeClr val="tx1"/>
                </a:solidFill>
              </a:rPr>
              <a:t>st</a:t>
            </a:r>
            <a:r>
              <a:rPr lang="en-US" sz="1600" b="1" dirty="0" smtClean="0">
                <a:solidFill>
                  <a:schemeClr val="tx1"/>
                </a:solidFill>
              </a:rPr>
              <a:t> – 3</a:t>
            </a:r>
            <a:r>
              <a:rPr lang="en-US" sz="1600" b="1" baseline="30000" dirty="0" smtClean="0">
                <a:solidFill>
                  <a:schemeClr val="tx1"/>
                </a:solidFill>
              </a:rPr>
              <a:t>rd</a:t>
            </a:r>
            <a:r>
              <a:rPr lang="en-US" sz="1600" b="1" dirty="0" smtClean="0">
                <a:solidFill>
                  <a:schemeClr val="tx1"/>
                </a:solidFill>
              </a:rPr>
              <a:t> May 2013</a:t>
            </a:r>
            <a:endParaRPr lang="en-GB" sz="1600" b="1" dirty="0">
              <a:solidFill>
                <a:schemeClr val="tx1"/>
              </a:solidFill>
            </a:endParaRPr>
          </a:p>
        </p:txBody>
      </p:sp>
      <p:cxnSp>
        <p:nvCxnSpPr>
          <p:cNvPr id="54" name="Elbow Connector 53"/>
          <p:cNvCxnSpPr/>
          <p:nvPr/>
        </p:nvCxnSpPr>
        <p:spPr bwMode="auto">
          <a:xfrm rot="5400000">
            <a:off x="-216531" y="3176971"/>
            <a:ext cx="3312367" cy="360040"/>
          </a:xfrm>
          <a:prstGeom prst="bentConnector3">
            <a:avLst>
              <a:gd name="adj1" fmla="val -323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1511660" y="1412776"/>
            <a:ext cx="1620180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  <a:latin typeface="+mn-lt"/>
              </a:rPr>
              <a:t>EPICS Meeting @ Diamond</a:t>
            </a:r>
            <a:endParaRPr lang="en-GB" sz="1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07604" y="2204864"/>
            <a:ext cx="972108" cy="10279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  <a:latin typeface="+mn-lt"/>
              </a:rPr>
              <a:t>First Controls Staff on Site</a:t>
            </a:r>
            <a:endParaRPr lang="en-GB" sz="16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81" name="Elbow Connector 80"/>
          <p:cNvCxnSpPr/>
          <p:nvPr/>
        </p:nvCxnSpPr>
        <p:spPr bwMode="auto">
          <a:xfrm rot="5400000">
            <a:off x="611560" y="3537012"/>
            <a:ext cx="2700299" cy="252028"/>
          </a:xfrm>
          <a:prstGeom prst="bentConnector3">
            <a:avLst>
              <a:gd name="adj1" fmla="val 617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Elbow Connector 60"/>
          <p:cNvCxnSpPr/>
          <p:nvPr/>
        </p:nvCxnSpPr>
        <p:spPr bwMode="auto">
          <a:xfrm rot="16200000" flipH="1">
            <a:off x="6516218" y="3212975"/>
            <a:ext cx="3312365" cy="288033"/>
          </a:xfrm>
          <a:prstGeom prst="bentConnector3">
            <a:avLst>
              <a:gd name="adj1" fmla="val -35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6444208" y="1412776"/>
            <a:ext cx="1620180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>
                <a:solidFill>
                  <a:srgbClr val="FF0000"/>
                </a:solidFill>
                <a:latin typeface="+mn-lt"/>
              </a:rPr>
              <a:t>EPICS Meeting @ Diamond &amp; ISIS</a:t>
            </a:r>
            <a:endParaRPr lang="en-GB" sz="1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596336" y="4149080"/>
            <a:ext cx="1080120" cy="5601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  <a:latin typeface="+mn-lt"/>
              </a:rPr>
              <a:t>Ph 2 BLs Complete</a:t>
            </a:r>
            <a:endParaRPr lang="en-GB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7" name="TextBox 116"/>
          <p:cNvSpPr txBox="1"/>
          <p:nvPr/>
        </p:nvSpPr>
        <p:spPr>
          <a:xfrm flipH="1">
            <a:off x="1367644" y="3933056"/>
            <a:ext cx="1116124" cy="5016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  <a:latin typeface="+mn-lt"/>
              </a:rPr>
              <a:t>Foundations complete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latin typeface="+mn-lt"/>
              </a:rPr>
              <a:t>Beamline Schedule</a:t>
            </a:r>
            <a:endParaRPr lang="en-GB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516" y="836712"/>
            <a:ext cx="8265918" cy="522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840252" y="1052736"/>
            <a:ext cx="1512168" cy="114492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solidFill>
                  <a:srgbClr val="009900"/>
                </a:solidFill>
                <a:latin typeface="Calibri" pitchFamily="34" charset="0"/>
                <a:cs typeface="Calibri" pitchFamily="34" charset="0"/>
              </a:rPr>
              <a:t>Operational</a:t>
            </a:r>
            <a:r>
              <a:rPr lang="en-GB" sz="1800" b="1" dirty="0" smtClean="0">
                <a:latin typeface="Calibri" pitchFamily="34" charset="0"/>
                <a:cs typeface="Calibri" pitchFamily="34" charset="0"/>
              </a:rPr>
              <a:t> (</a:t>
            </a:r>
            <a:endParaRPr lang="en-GB" sz="1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GB" sz="1800" b="1" dirty="0" smtClean="0">
                <a:solidFill>
                  <a:srgbClr val="E6BA00"/>
                </a:solidFill>
                <a:latin typeface="Calibri" pitchFamily="34" charset="0"/>
                <a:cs typeface="Calibri" pitchFamily="34" charset="0"/>
              </a:rPr>
              <a:t>Optimisation</a:t>
            </a:r>
            <a:endParaRPr lang="en-GB" sz="18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sz="18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Construction</a:t>
            </a:r>
            <a:endParaRPr lang="en-GB" sz="18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sz="1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Design</a:t>
            </a:r>
            <a:endParaRPr lang="en-GB" sz="1800" b="1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6732240" y="980728"/>
            <a:ext cx="0" cy="5112568"/>
          </a:xfrm>
          <a:prstGeom prst="lin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03748" y="6309320"/>
            <a:ext cx="45005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A Decade of EPICS on Diamond 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EPICS Collaboration Meeting 1</a:t>
            </a:r>
            <a:r>
              <a:rPr lang="en-US" sz="1600" b="1" baseline="30000" dirty="0" smtClean="0">
                <a:solidFill>
                  <a:schemeClr val="tx1"/>
                </a:solidFill>
              </a:rPr>
              <a:t>st</a:t>
            </a:r>
            <a:r>
              <a:rPr lang="en-US" sz="1600" b="1" dirty="0" smtClean="0">
                <a:solidFill>
                  <a:schemeClr val="tx1"/>
                </a:solidFill>
              </a:rPr>
              <a:t> – 3</a:t>
            </a:r>
            <a:r>
              <a:rPr lang="en-US" sz="1600" b="1" baseline="30000" dirty="0" smtClean="0">
                <a:solidFill>
                  <a:schemeClr val="tx1"/>
                </a:solidFill>
              </a:rPr>
              <a:t>rd</a:t>
            </a:r>
            <a:r>
              <a:rPr lang="en-US" sz="1600" b="1" dirty="0" smtClean="0">
                <a:solidFill>
                  <a:schemeClr val="tx1"/>
                </a:solidFill>
              </a:rPr>
              <a:t> May 2013</a:t>
            </a:r>
            <a:endParaRPr lang="en-GB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c3WtdNT2eGp8VfF81ds9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7868</TotalTime>
  <Words>1010</Words>
  <Application>Microsoft Office PowerPoint</Application>
  <PresentationFormat>On-screen Show (4:3)</PresentationFormat>
  <Paragraphs>267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Content </vt:lpstr>
      <vt:lpstr>Diamond Light Source Ltd</vt:lpstr>
      <vt:lpstr>Diamond Accelerators</vt:lpstr>
      <vt:lpstr>Beamline Science Villages</vt:lpstr>
      <vt:lpstr>Slide 6</vt:lpstr>
      <vt:lpstr>Slide 7</vt:lpstr>
      <vt:lpstr>Key Diamond Events Over Past Decade</vt:lpstr>
      <vt:lpstr>Beamline Schedule</vt:lpstr>
      <vt:lpstr>Diamond 2003</vt:lpstr>
      <vt:lpstr>Original Control System Architecture</vt:lpstr>
      <vt:lpstr>Support From Industry</vt:lpstr>
      <vt:lpstr>3.14</vt:lpstr>
      <vt:lpstr>Serial Device/Protocol Support</vt:lpstr>
      <vt:lpstr>Asyn</vt:lpstr>
      <vt:lpstr>Area Detector</vt:lpstr>
      <vt:lpstr>Photon Beam Control and Data Acquisition</vt:lpstr>
      <vt:lpstr>Linux</vt:lpstr>
      <vt:lpstr>Ethernet</vt:lpstr>
      <vt:lpstr>New Control System Architecture</vt:lpstr>
      <vt:lpstr>EPICS V4</vt:lpstr>
      <vt:lpstr>Diamond 2013</vt:lpstr>
      <vt:lpstr>People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Mark Heron 2</cp:lastModifiedBy>
  <cp:revision>675</cp:revision>
  <dcterms:modified xsi:type="dcterms:W3CDTF">2013-04-30T16:48:44Z</dcterms:modified>
</cp:coreProperties>
</file>